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8"/>
  </p:notesMasterIdLst>
  <p:sldIdLst>
    <p:sldId id="274" r:id="rId5"/>
    <p:sldId id="276" r:id="rId6"/>
    <p:sldId id="273" r:id="rId7"/>
    <p:sldId id="275" r:id="rId8"/>
    <p:sldId id="281" r:id="rId9"/>
    <p:sldId id="256" r:id="rId10"/>
    <p:sldId id="261" r:id="rId11"/>
    <p:sldId id="271" r:id="rId12"/>
    <p:sldId id="278" r:id="rId13"/>
    <p:sldId id="279" r:id="rId14"/>
    <p:sldId id="269" r:id="rId15"/>
    <p:sldId id="270" r:id="rId16"/>
    <p:sldId id="280" r:id="rId17"/>
  </p:sldIdLst>
  <p:sldSz cx="12192000" cy="6858000"/>
  <p:notesSz cx="6858000" cy="9144000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llanmörkt format 2 - Dekorfär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llanmörkt format 2 - Dekorfärg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2A488322-F2BA-4B5B-9748-0D474271808F}" styleName="Mellanmörkt format 3 - Dekorfärg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9" d="100"/>
          <a:sy n="79" d="100"/>
        </p:scale>
        <p:origin x="120" y="3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331654C-9BA1-4395-8043-29AD4EBCD088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3C9AE62A-0771-450F-B1C2-A4A2BA144061}">
      <dgm:prSet/>
      <dgm:spPr/>
      <dgm:t>
        <a:bodyPr/>
        <a:lstStyle/>
        <a:p>
          <a:r>
            <a:rPr lang="sv-SE" noProof="0" dirty="0"/>
            <a:t>2020 diagnostiserades </a:t>
          </a:r>
          <a:r>
            <a:rPr lang="sv-SE" noProof="0" dirty="0">
              <a:solidFill>
                <a:schemeClr val="bg1"/>
              </a:solidFill>
            </a:rPr>
            <a:t>4 miljoner invånare inom EU med cancer, varav 1.3 miljoner avled i sjukdomen  </a:t>
          </a:r>
        </a:p>
      </dgm:t>
    </dgm:pt>
    <dgm:pt modelId="{E9029E1C-F70E-4506-96E5-69B82DDFD539}" type="parTrans" cxnId="{3BE90378-1097-4BE5-88FD-74BCB1A57F4B}">
      <dgm:prSet/>
      <dgm:spPr/>
      <dgm:t>
        <a:bodyPr/>
        <a:lstStyle/>
        <a:p>
          <a:endParaRPr lang="en-US"/>
        </a:p>
      </dgm:t>
    </dgm:pt>
    <dgm:pt modelId="{7CA8BCC8-1D51-4982-9A26-7369878141A9}" type="sibTrans" cxnId="{3BE90378-1097-4BE5-88FD-74BCB1A57F4B}">
      <dgm:prSet/>
      <dgm:spPr/>
      <dgm:t>
        <a:bodyPr/>
        <a:lstStyle/>
        <a:p>
          <a:endParaRPr lang="en-US"/>
        </a:p>
      </dgm:t>
    </dgm:pt>
    <dgm:pt modelId="{29DA554F-2CAC-4A00-9C56-FC268E28CB2F}">
      <dgm:prSet/>
      <dgm:spPr/>
      <dgm:t>
        <a:bodyPr/>
        <a:lstStyle/>
        <a:p>
          <a:r>
            <a:rPr lang="sv-SE" noProof="0" dirty="0"/>
            <a:t>Om vi inte vänder trenden beräknas antalet nya cancerfall öka med 21 % och dödligheten I cancer med 31 % till 2040</a:t>
          </a:r>
        </a:p>
      </dgm:t>
    </dgm:pt>
    <dgm:pt modelId="{6FA1BDAC-0228-41A6-972C-ED4BFF0D31E2}" type="parTrans" cxnId="{3E4103DA-D317-4FC7-92B4-2B04A44DC9CC}">
      <dgm:prSet/>
      <dgm:spPr/>
      <dgm:t>
        <a:bodyPr/>
        <a:lstStyle/>
        <a:p>
          <a:endParaRPr lang="en-US"/>
        </a:p>
      </dgm:t>
    </dgm:pt>
    <dgm:pt modelId="{F8B0BD0F-D54D-4692-8077-0AF30D5A43A3}" type="sibTrans" cxnId="{3E4103DA-D317-4FC7-92B4-2B04A44DC9CC}">
      <dgm:prSet/>
      <dgm:spPr/>
      <dgm:t>
        <a:bodyPr/>
        <a:lstStyle/>
        <a:p>
          <a:endParaRPr lang="en-US"/>
        </a:p>
      </dgm:t>
    </dgm:pt>
    <dgm:pt modelId="{1C8FC65C-68AD-4788-B75A-ECF4DDE0DDEB}">
      <dgm:prSet/>
      <dgm:spPr/>
      <dgm:t>
        <a:bodyPr/>
        <a:lstStyle/>
        <a:p>
          <a:r>
            <a:rPr lang="sv-SE" noProof="0" dirty="0">
              <a:solidFill>
                <a:schemeClr val="bg1"/>
              </a:solidFill>
            </a:rPr>
            <a:t>Europa har 10 % av jordens befolkning men 25 % av </a:t>
          </a:r>
          <a:r>
            <a:rPr lang="sv-SE" dirty="0">
              <a:solidFill>
                <a:schemeClr val="bg1"/>
              </a:solidFill>
            </a:rPr>
            <a:t>cancerfallen, </a:t>
          </a:r>
          <a:r>
            <a:rPr lang="sv-SE" dirty="0"/>
            <a:t>40 % skulle kunna undvikas</a:t>
          </a:r>
        </a:p>
      </dgm:t>
    </dgm:pt>
    <dgm:pt modelId="{1A23D9F4-4CE4-410E-B10C-04F3F4535FA5}" type="parTrans" cxnId="{F2E49E20-9078-49E2-94C9-63F0632A7C32}">
      <dgm:prSet/>
      <dgm:spPr/>
      <dgm:t>
        <a:bodyPr/>
        <a:lstStyle/>
        <a:p>
          <a:endParaRPr lang="sv-SE"/>
        </a:p>
      </dgm:t>
    </dgm:pt>
    <dgm:pt modelId="{B6F85CBB-465E-4707-BD98-E6CB1D2645C3}" type="sibTrans" cxnId="{F2E49E20-9078-49E2-94C9-63F0632A7C32}">
      <dgm:prSet/>
      <dgm:spPr/>
      <dgm:t>
        <a:bodyPr/>
        <a:lstStyle/>
        <a:p>
          <a:endParaRPr lang="sv-SE"/>
        </a:p>
      </dgm:t>
    </dgm:pt>
    <dgm:pt modelId="{62F5DF45-2368-4C73-8879-F999C4B5E40C}" type="pres">
      <dgm:prSet presAssocID="{9331654C-9BA1-4395-8043-29AD4EBCD088}" presName="linear" presStyleCnt="0">
        <dgm:presLayoutVars>
          <dgm:animLvl val="lvl"/>
          <dgm:resizeHandles val="exact"/>
        </dgm:presLayoutVars>
      </dgm:prSet>
      <dgm:spPr/>
    </dgm:pt>
    <dgm:pt modelId="{70654E1E-8F74-4E11-9A21-D1D4C286A4C3}" type="pres">
      <dgm:prSet presAssocID="{3C9AE62A-0771-450F-B1C2-A4A2BA144061}" presName="parentText" presStyleLbl="node1" presStyleIdx="0" presStyleCnt="3" custLinFactY="-20260" custLinFactNeighborY="-100000">
        <dgm:presLayoutVars>
          <dgm:chMax val="0"/>
          <dgm:bulletEnabled val="1"/>
        </dgm:presLayoutVars>
      </dgm:prSet>
      <dgm:spPr/>
    </dgm:pt>
    <dgm:pt modelId="{BCE341D8-CD62-4E39-A4B3-91C5DCEACD2F}" type="pres">
      <dgm:prSet presAssocID="{7CA8BCC8-1D51-4982-9A26-7369878141A9}" presName="spacer" presStyleCnt="0"/>
      <dgm:spPr/>
    </dgm:pt>
    <dgm:pt modelId="{971EEA5A-4BF6-4649-B175-9A01251A23BD}" type="pres">
      <dgm:prSet presAssocID="{29DA554F-2CAC-4A00-9C56-FC268E28CB2F}" presName="parentText" presStyleLbl="node1" presStyleIdx="1" presStyleCnt="3" custLinFactY="97538" custLinFactNeighborY="100000">
        <dgm:presLayoutVars>
          <dgm:chMax val="0"/>
          <dgm:bulletEnabled val="1"/>
        </dgm:presLayoutVars>
      </dgm:prSet>
      <dgm:spPr/>
    </dgm:pt>
    <dgm:pt modelId="{071D23C2-1BA8-4025-B23C-02D9C7B0DDE7}" type="pres">
      <dgm:prSet presAssocID="{F8B0BD0F-D54D-4692-8077-0AF30D5A43A3}" presName="spacer" presStyleCnt="0"/>
      <dgm:spPr/>
    </dgm:pt>
    <dgm:pt modelId="{D2F837D9-54E6-4888-ABB6-1B95788EC76E}" type="pres">
      <dgm:prSet presAssocID="{1C8FC65C-68AD-4788-B75A-ECF4DDE0DDEB}" presName="parentText" presStyleLbl="node1" presStyleIdx="2" presStyleCnt="3" custLinFactY="-100000" custLinFactNeighborX="-681" custLinFactNeighborY="-188443">
        <dgm:presLayoutVars>
          <dgm:chMax val="0"/>
          <dgm:bulletEnabled val="1"/>
        </dgm:presLayoutVars>
      </dgm:prSet>
      <dgm:spPr/>
    </dgm:pt>
  </dgm:ptLst>
  <dgm:cxnLst>
    <dgm:cxn modelId="{F2E49E20-9078-49E2-94C9-63F0632A7C32}" srcId="{9331654C-9BA1-4395-8043-29AD4EBCD088}" destId="{1C8FC65C-68AD-4788-B75A-ECF4DDE0DDEB}" srcOrd="2" destOrd="0" parTransId="{1A23D9F4-4CE4-410E-B10C-04F3F4535FA5}" sibTransId="{B6F85CBB-465E-4707-BD98-E6CB1D2645C3}"/>
    <dgm:cxn modelId="{F2938964-E96F-4195-9B82-4CD55B6766FD}" type="presOf" srcId="{29DA554F-2CAC-4A00-9C56-FC268E28CB2F}" destId="{971EEA5A-4BF6-4649-B175-9A01251A23BD}" srcOrd="0" destOrd="0" presId="urn:microsoft.com/office/officeart/2005/8/layout/vList2"/>
    <dgm:cxn modelId="{8B1BB265-2868-4D06-87AB-A23C47919C61}" type="presOf" srcId="{9331654C-9BA1-4395-8043-29AD4EBCD088}" destId="{62F5DF45-2368-4C73-8879-F999C4B5E40C}" srcOrd="0" destOrd="0" presId="urn:microsoft.com/office/officeart/2005/8/layout/vList2"/>
    <dgm:cxn modelId="{3BE90378-1097-4BE5-88FD-74BCB1A57F4B}" srcId="{9331654C-9BA1-4395-8043-29AD4EBCD088}" destId="{3C9AE62A-0771-450F-B1C2-A4A2BA144061}" srcOrd="0" destOrd="0" parTransId="{E9029E1C-F70E-4506-96E5-69B82DDFD539}" sibTransId="{7CA8BCC8-1D51-4982-9A26-7369878141A9}"/>
    <dgm:cxn modelId="{4932BE8E-EFF7-4210-A6A8-BB662BF64DBB}" type="presOf" srcId="{3C9AE62A-0771-450F-B1C2-A4A2BA144061}" destId="{70654E1E-8F74-4E11-9A21-D1D4C286A4C3}" srcOrd="0" destOrd="0" presId="urn:microsoft.com/office/officeart/2005/8/layout/vList2"/>
    <dgm:cxn modelId="{3E4103DA-D317-4FC7-92B4-2B04A44DC9CC}" srcId="{9331654C-9BA1-4395-8043-29AD4EBCD088}" destId="{29DA554F-2CAC-4A00-9C56-FC268E28CB2F}" srcOrd="1" destOrd="0" parTransId="{6FA1BDAC-0228-41A6-972C-ED4BFF0D31E2}" sibTransId="{F8B0BD0F-D54D-4692-8077-0AF30D5A43A3}"/>
    <dgm:cxn modelId="{F0B808ED-0082-47A3-96CF-225D6C2F0CA9}" type="presOf" srcId="{1C8FC65C-68AD-4788-B75A-ECF4DDE0DDEB}" destId="{D2F837D9-54E6-4888-ABB6-1B95788EC76E}" srcOrd="0" destOrd="0" presId="urn:microsoft.com/office/officeart/2005/8/layout/vList2"/>
    <dgm:cxn modelId="{C71824EA-03BB-417D-83FF-3C5B48E08104}" type="presParOf" srcId="{62F5DF45-2368-4C73-8879-F999C4B5E40C}" destId="{70654E1E-8F74-4E11-9A21-D1D4C286A4C3}" srcOrd="0" destOrd="0" presId="urn:microsoft.com/office/officeart/2005/8/layout/vList2"/>
    <dgm:cxn modelId="{15A80861-36A2-4E39-B928-1824F35446DF}" type="presParOf" srcId="{62F5DF45-2368-4C73-8879-F999C4B5E40C}" destId="{BCE341D8-CD62-4E39-A4B3-91C5DCEACD2F}" srcOrd="1" destOrd="0" presId="urn:microsoft.com/office/officeart/2005/8/layout/vList2"/>
    <dgm:cxn modelId="{BF3E24D8-36D3-425D-80F6-C5BC6337C50E}" type="presParOf" srcId="{62F5DF45-2368-4C73-8879-F999C4B5E40C}" destId="{971EEA5A-4BF6-4649-B175-9A01251A23BD}" srcOrd="2" destOrd="0" presId="urn:microsoft.com/office/officeart/2005/8/layout/vList2"/>
    <dgm:cxn modelId="{70055461-6220-4963-9E01-AF7A2855ED61}" type="presParOf" srcId="{62F5DF45-2368-4C73-8879-F999C4B5E40C}" destId="{071D23C2-1BA8-4025-B23C-02D9C7B0DDE7}" srcOrd="3" destOrd="0" presId="urn:microsoft.com/office/officeart/2005/8/layout/vList2"/>
    <dgm:cxn modelId="{2BDE19D1-051B-435D-9CD4-7A1EB2A9D0DB}" type="presParOf" srcId="{62F5DF45-2368-4C73-8879-F999C4B5E40C}" destId="{D2F837D9-54E6-4888-ABB6-1B95788EC76E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0654E1E-8F74-4E11-9A21-D1D4C286A4C3}">
      <dsp:nvSpPr>
        <dsp:cNvPr id="0" name=""/>
        <dsp:cNvSpPr/>
      </dsp:nvSpPr>
      <dsp:spPr>
        <a:xfrm>
          <a:off x="0" y="0"/>
          <a:ext cx="6713552" cy="128663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v-SE" sz="2300" kern="1200" noProof="0" dirty="0"/>
            <a:t>2020 diagnostiserades </a:t>
          </a:r>
          <a:r>
            <a:rPr lang="sv-SE" sz="2300" kern="1200" noProof="0" dirty="0">
              <a:solidFill>
                <a:schemeClr val="bg1"/>
              </a:solidFill>
            </a:rPr>
            <a:t>4 miljoner invånare inom EU med cancer, varav 1.3 miljoner avled i sjukdomen  </a:t>
          </a:r>
        </a:p>
      </dsp:txBody>
      <dsp:txXfrm>
        <a:off x="62808" y="62808"/>
        <a:ext cx="6587936" cy="1161018"/>
      </dsp:txXfrm>
    </dsp:sp>
    <dsp:sp modelId="{971EEA5A-4BF6-4649-B175-9A01251A23BD}">
      <dsp:nvSpPr>
        <dsp:cNvPr id="0" name=""/>
        <dsp:cNvSpPr/>
      </dsp:nvSpPr>
      <dsp:spPr>
        <a:xfrm>
          <a:off x="0" y="2737466"/>
          <a:ext cx="6713552" cy="128663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v-SE" sz="2300" kern="1200" noProof="0" dirty="0"/>
            <a:t>Om vi inte vänder trenden beräknas antalet nya cancerfall öka med 21 % och dödligheten I cancer med 31 % till 2040</a:t>
          </a:r>
        </a:p>
      </dsp:txBody>
      <dsp:txXfrm>
        <a:off x="62808" y="2800274"/>
        <a:ext cx="6587936" cy="1161018"/>
      </dsp:txXfrm>
    </dsp:sp>
    <dsp:sp modelId="{D2F837D9-54E6-4888-ABB6-1B95788EC76E}">
      <dsp:nvSpPr>
        <dsp:cNvPr id="0" name=""/>
        <dsp:cNvSpPr/>
      </dsp:nvSpPr>
      <dsp:spPr>
        <a:xfrm>
          <a:off x="0" y="1357684"/>
          <a:ext cx="6713552" cy="128663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v-SE" sz="2300" kern="1200" noProof="0" dirty="0">
              <a:solidFill>
                <a:schemeClr val="bg1"/>
              </a:solidFill>
            </a:rPr>
            <a:t>Europa har 10 % av jordens befolkning men 25 % av </a:t>
          </a:r>
          <a:r>
            <a:rPr lang="sv-SE" sz="2300" kern="1200" dirty="0">
              <a:solidFill>
                <a:schemeClr val="bg1"/>
              </a:solidFill>
            </a:rPr>
            <a:t>cancerfallen, </a:t>
          </a:r>
          <a:r>
            <a:rPr lang="sv-SE" sz="2300" kern="1200" dirty="0"/>
            <a:t>40 % skulle kunna undvikas</a:t>
          </a:r>
        </a:p>
      </dsp:txBody>
      <dsp:txXfrm>
        <a:off x="62808" y="1420492"/>
        <a:ext cx="6587936" cy="116101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7984902-BC84-4FC7-BEAD-B89A14B4F0A3}" type="datetimeFigureOut">
              <a:rPr lang="sv-SE" smtClean="0"/>
              <a:t>2022-10-12</a:t>
            </a:fld>
            <a:endParaRPr lang="sv-SE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v-SE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25457AC-063C-42FB-A113-C2AC96EF9B4A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8747366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25457AC-063C-42FB-A113-C2AC96EF9B4A}" type="slidenum">
              <a:rPr lang="sv-SE" smtClean="0"/>
              <a:t>3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02674013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25457AC-063C-42FB-A113-C2AC96EF9B4A}" type="slidenum">
              <a:rPr lang="sv-SE" smtClean="0"/>
              <a:t>8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6013718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DE7B7EAF-9C9F-43BB-AF0A-AF38A06E211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C560214D-4540-4C20-A3E0-6234A4574D2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/>
              <a:t>Klicka här för att ändra mall för underrubrikformat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283BC66B-7687-4FB5-BB2E-C1088EE318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BF3EA1-BA88-4144-BED6-14C72429FD42}" type="datetimeFigureOut">
              <a:rPr lang="sv-SE" smtClean="0"/>
              <a:t>2022-10-12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CC5A4178-058C-483F-9828-EB72475A13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85624B6D-A9E6-40F6-8D1C-D72957C981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E055B4-5A67-486F-B948-D5C2BFA4FEE8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0540685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272025F7-EC08-4370-900B-0B866E310E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lodrät text 2">
            <a:extLst>
              <a:ext uri="{FF2B5EF4-FFF2-40B4-BE49-F238E27FC236}">
                <a16:creationId xmlns:a16="http://schemas.microsoft.com/office/drawing/2014/main" id="{9D548F8C-4B14-4BB5-8C17-D13267BC7EB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01789057-5D7A-4563-8CE6-869611739C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BF3EA1-BA88-4144-BED6-14C72429FD42}" type="datetimeFigureOut">
              <a:rPr lang="sv-SE" smtClean="0"/>
              <a:t>2022-10-12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CD7751E4-F890-440C-898D-8AAE6E5A5B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685411EF-2C0F-45EE-BF8F-36E218E253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E055B4-5A67-486F-B948-D5C2BFA4FEE8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0196899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ät rubrik 1">
            <a:extLst>
              <a:ext uri="{FF2B5EF4-FFF2-40B4-BE49-F238E27FC236}">
                <a16:creationId xmlns:a16="http://schemas.microsoft.com/office/drawing/2014/main" id="{C8DFB83C-62E3-488B-B643-A50D8CCE42B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lodrät text 2">
            <a:extLst>
              <a:ext uri="{FF2B5EF4-FFF2-40B4-BE49-F238E27FC236}">
                <a16:creationId xmlns:a16="http://schemas.microsoft.com/office/drawing/2014/main" id="{AD4F8178-D591-4E2B-B6C6-53B2F2F203E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101DF6DE-A320-4DD5-AE33-4EEB95016A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BF3EA1-BA88-4144-BED6-14C72429FD42}" type="datetimeFigureOut">
              <a:rPr lang="sv-SE" smtClean="0"/>
              <a:t>2022-10-12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23994FCE-28D5-4463-8898-5C207AD8B3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C3AB2B47-F732-4137-AD4D-16E3C6B793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E055B4-5A67-486F-B948-D5C2BFA4FEE8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8161001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5B1EAB45-9A8B-4345-9073-DF75F487DC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3414653B-8930-4B15-94A7-AD231BE7AFB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9FE46DAD-C48A-45D9-9E54-9F81583E29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BF3EA1-BA88-4144-BED6-14C72429FD42}" type="datetimeFigureOut">
              <a:rPr lang="sv-SE" smtClean="0"/>
              <a:t>2022-10-12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E29CDD85-BA67-4154-9663-C0CA923BC4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9FCBD87B-D991-492D-8586-854F7CE7C5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E055B4-5A67-486F-B948-D5C2BFA4FEE8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9134372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4160BD9C-C7FE-4337-985B-D4DF922AAA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0BEBEF23-4485-4ABD-A962-EEC156A7957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D7D4F1BF-BB31-4C9C-B31C-AB4EE0244E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BF3EA1-BA88-4144-BED6-14C72429FD42}" type="datetimeFigureOut">
              <a:rPr lang="sv-SE" smtClean="0"/>
              <a:t>2022-10-12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EFC6276D-FF92-4D77-8015-65EC13AF20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0C144357-8571-45B9-BC12-FC4C657F61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E055B4-5A67-486F-B948-D5C2BFA4FEE8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0305127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702B88E4-1B48-49D6-B18A-1F6040A45A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D2786E61-FD78-499E-9484-85276F9F09D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EA0A7AA2-D496-4000-9AAA-BA86848D2CF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D7BDA05B-72E8-44C0-BD2C-CA393CD861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BF3EA1-BA88-4144-BED6-14C72429FD42}" type="datetimeFigureOut">
              <a:rPr lang="sv-SE" smtClean="0"/>
              <a:t>2022-10-12</a:t>
            </a:fld>
            <a:endParaRPr lang="sv-SE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2BF1603C-1363-44C5-9156-A1F27235BA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E59713CB-D61D-4414-B2BD-191C8D79EE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E055B4-5A67-486F-B948-D5C2BFA4FEE8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3150066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B0417115-8D4A-44BF-A0D5-FC761FB1AF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E6B7D4F0-D8B4-476A-856B-78A6AA83C8A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C018229A-4015-4005-B940-CBDE01BFF1E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text 4">
            <a:extLst>
              <a:ext uri="{FF2B5EF4-FFF2-40B4-BE49-F238E27FC236}">
                <a16:creationId xmlns:a16="http://schemas.microsoft.com/office/drawing/2014/main" id="{A4037C55-9F67-41E2-B0CD-122B1217ADA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6" name="Platshållare för innehåll 5">
            <a:extLst>
              <a:ext uri="{FF2B5EF4-FFF2-40B4-BE49-F238E27FC236}">
                <a16:creationId xmlns:a16="http://schemas.microsoft.com/office/drawing/2014/main" id="{9252CF3B-C705-4196-8C5C-21CC49A4F4C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7" name="Platshållare för datum 6">
            <a:extLst>
              <a:ext uri="{FF2B5EF4-FFF2-40B4-BE49-F238E27FC236}">
                <a16:creationId xmlns:a16="http://schemas.microsoft.com/office/drawing/2014/main" id="{8340F975-97E2-4711-8096-4DFB29FDEE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BF3EA1-BA88-4144-BED6-14C72429FD42}" type="datetimeFigureOut">
              <a:rPr lang="sv-SE" smtClean="0"/>
              <a:t>2022-10-12</a:t>
            </a:fld>
            <a:endParaRPr lang="sv-SE"/>
          </a:p>
        </p:txBody>
      </p:sp>
      <p:sp>
        <p:nvSpPr>
          <p:cNvPr id="8" name="Platshållare för sidfot 7">
            <a:extLst>
              <a:ext uri="{FF2B5EF4-FFF2-40B4-BE49-F238E27FC236}">
                <a16:creationId xmlns:a16="http://schemas.microsoft.com/office/drawing/2014/main" id="{45D41468-C899-43EE-96AA-B4DBBF716F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9" name="Platshållare för bildnummer 8">
            <a:extLst>
              <a:ext uri="{FF2B5EF4-FFF2-40B4-BE49-F238E27FC236}">
                <a16:creationId xmlns:a16="http://schemas.microsoft.com/office/drawing/2014/main" id="{F4971B31-FC10-4C14-B6DC-686B176783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E055B4-5A67-486F-B948-D5C2BFA4FEE8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7737257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E2AEDC7C-4136-4BEF-98D9-96C51716E6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datum 2">
            <a:extLst>
              <a:ext uri="{FF2B5EF4-FFF2-40B4-BE49-F238E27FC236}">
                <a16:creationId xmlns:a16="http://schemas.microsoft.com/office/drawing/2014/main" id="{AAE9A4AA-F833-43E3-B523-E97062A4EB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BF3EA1-BA88-4144-BED6-14C72429FD42}" type="datetimeFigureOut">
              <a:rPr lang="sv-SE" smtClean="0"/>
              <a:t>2022-10-12</a:t>
            </a:fld>
            <a:endParaRPr lang="sv-SE"/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10B879A8-4B6E-4B56-9A44-9917EDAAA6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E97A02D1-24B6-4A5B-ACDA-393C593D31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E055B4-5A67-486F-B948-D5C2BFA4FEE8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9037282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>
            <a:extLst>
              <a:ext uri="{FF2B5EF4-FFF2-40B4-BE49-F238E27FC236}">
                <a16:creationId xmlns:a16="http://schemas.microsoft.com/office/drawing/2014/main" id="{0F96762B-289B-4659-AFD0-28B3C3733C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BF3EA1-BA88-4144-BED6-14C72429FD42}" type="datetimeFigureOut">
              <a:rPr lang="sv-SE" smtClean="0"/>
              <a:t>2022-10-12</a:t>
            </a:fld>
            <a:endParaRPr lang="sv-SE"/>
          </a:p>
        </p:txBody>
      </p:sp>
      <p:sp>
        <p:nvSpPr>
          <p:cNvPr id="3" name="Platshållare för sidfot 2">
            <a:extLst>
              <a:ext uri="{FF2B5EF4-FFF2-40B4-BE49-F238E27FC236}">
                <a16:creationId xmlns:a16="http://schemas.microsoft.com/office/drawing/2014/main" id="{229983E6-FCA8-4647-99B1-C48F10D46F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B1DC091C-20F4-4C4C-9339-CC5F5CA524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E055B4-5A67-486F-B948-D5C2BFA4FEE8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6891070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ext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831AA17C-575C-49FA-9BE6-573EB793D9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9F7AE394-0C19-4336-B6F7-A6B018C6D3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FB28D0AE-3675-47EF-9565-F38FC9AB9A9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90D551BA-0A44-455D-9C79-D2A6CBAE73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BF3EA1-BA88-4144-BED6-14C72429FD42}" type="datetimeFigureOut">
              <a:rPr lang="sv-SE" smtClean="0"/>
              <a:t>2022-10-12</a:t>
            </a:fld>
            <a:endParaRPr lang="sv-SE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EB0C8D0F-6AD9-435A-9D13-D85973F55A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5783F435-E9A3-49AA-9EAC-BA149C5BCE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E055B4-5A67-486F-B948-D5C2BFA4FEE8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5850840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5BA8ABCA-3A29-484C-AC87-9B0BEBE6F3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bild 2">
            <a:extLst>
              <a:ext uri="{FF2B5EF4-FFF2-40B4-BE49-F238E27FC236}">
                <a16:creationId xmlns:a16="http://schemas.microsoft.com/office/drawing/2014/main" id="{56A53EE2-DECE-47B4-AFEB-9B86B7B5AF9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v-SE"/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CF8F3F5F-BFD5-4058-A44F-B1A1233D649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DDB02475-D886-4C74-8FEB-0E7AD99689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BF3EA1-BA88-4144-BED6-14C72429FD42}" type="datetimeFigureOut">
              <a:rPr lang="sv-SE" smtClean="0"/>
              <a:t>2022-10-12</a:t>
            </a:fld>
            <a:endParaRPr lang="sv-SE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1770E717-9F8D-46EB-ADC3-DEDB4261ED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3746E469-945D-4F5B-BAB2-E13663BBBE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E055B4-5A67-486F-B948-D5C2BFA4FEE8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529119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>
            <a:extLst>
              <a:ext uri="{FF2B5EF4-FFF2-40B4-BE49-F238E27FC236}">
                <a16:creationId xmlns:a16="http://schemas.microsoft.com/office/drawing/2014/main" id="{825B516F-286A-4576-A96E-38035DFBFF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12FC0104-B73F-4614-99CF-2DCF37471C3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9E82DBFA-BEE5-4656-868F-9758D02545E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BF3EA1-BA88-4144-BED6-14C72429FD42}" type="datetimeFigureOut">
              <a:rPr lang="sv-SE" smtClean="0"/>
              <a:t>2022-10-12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43F8F85F-C0F4-4513-AE01-8EA0A0E2692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80E41271-5050-48BA-B1F4-EA8436FBFDF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E055B4-5A67-486F-B948-D5C2BFA4FEE8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5655059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hyperlink" Target="https://cancernurse.eu/prevcan/" TargetMode="Externa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mailto:helena.ullgren@regionstockholm.se" TargetMode="External"/><Relationship Id="rId2" Type="http://schemas.openxmlformats.org/officeDocument/2006/relationships/hyperlink" Target="mailto:lena.sharp@regionstocksholm.se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em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Relationship Id="rId9" Type="http://schemas.openxmlformats.org/officeDocument/2006/relationships/hyperlink" Target="https://cancer-inequalities.jrc.ec.europa.eu/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76906711-0AFB-47DD-A4B6-4E94B38B8C9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AA91F649-894C-41F6-A21D-3D1AC558E93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2877832"/>
          </a:xfrm>
          <a:custGeom>
            <a:avLst/>
            <a:gdLst>
              <a:gd name="connsiteX0" fmla="*/ 6789701 w 12192000"/>
              <a:gd name="connsiteY0" fmla="*/ 2809623 h 2877832"/>
              <a:gd name="connsiteX1" fmla="*/ 6788702 w 12192000"/>
              <a:gd name="connsiteY1" fmla="*/ 2809701 h 2877832"/>
              <a:gd name="connsiteX2" fmla="*/ 6788476 w 12192000"/>
              <a:gd name="connsiteY2" fmla="*/ 2810235 h 2877832"/>
              <a:gd name="connsiteX3" fmla="*/ 0 w 12192000"/>
              <a:gd name="connsiteY3" fmla="*/ 0 h 2877832"/>
              <a:gd name="connsiteX4" fmla="*/ 12192000 w 12192000"/>
              <a:gd name="connsiteY4" fmla="*/ 0 h 2877832"/>
              <a:gd name="connsiteX5" fmla="*/ 12192000 w 12192000"/>
              <a:gd name="connsiteY5" fmla="*/ 1915388 h 2877832"/>
              <a:gd name="connsiteX6" fmla="*/ 12061096 w 12192000"/>
              <a:gd name="connsiteY6" fmla="*/ 1954428 h 2877832"/>
              <a:gd name="connsiteX7" fmla="*/ 11676800 w 12192000"/>
              <a:gd name="connsiteY7" fmla="*/ 2058003 h 2877832"/>
              <a:gd name="connsiteX8" fmla="*/ 10425355 w 12192000"/>
              <a:gd name="connsiteY8" fmla="*/ 2341542 h 2877832"/>
              <a:gd name="connsiteX9" fmla="*/ 9424022 w 12192000"/>
              <a:gd name="connsiteY9" fmla="*/ 2516704 h 2877832"/>
              <a:gd name="connsiteX10" fmla="*/ 8458419 w 12192000"/>
              <a:gd name="connsiteY10" fmla="*/ 2650405 h 2877832"/>
              <a:gd name="connsiteX11" fmla="*/ 7715970 w 12192000"/>
              <a:gd name="connsiteY11" fmla="*/ 2730352 h 2877832"/>
              <a:gd name="connsiteX12" fmla="*/ 6951716 w 12192000"/>
              <a:gd name="connsiteY12" fmla="*/ 2796132 h 2877832"/>
              <a:gd name="connsiteX13" fmla="*/ 6936303 w 12192000"/>
              <a:gd name="connsiteY13" fmla="*/ 2798203 h 2877832"/>
              <a:gd name="connsiteX14" fmla="*/ 6790448 w 12192000"/>
              <a:gd name="connsiteY14" fmla="*/ 2809564 h 2877832"/>
              <a:gd name="connsiteX15" fmla="*/ 6799941 w 12192000"/>
              <a:gd name="connsiteY15" fmla="*/ 2811384 h 2877832"/>
              <a:gd name="connsiteX16" fmla="*/ 6835432 w 12192000"/>
              <a:gd name="connsiteY16" fmla="*/ 2809677 h 2877832"/>
              <a:gd name="connsiteX17" fmla="*/ 6884003 w 12192000"/>
              <a:gd name="connsiteY17" fmla="*/ 2806699 h 2877832"/>
              <a:gd name="connsiteX18" fmla="*/ 7578771 w 12192000"/>
              <a:gd name="connsiteY18" fmla="*/ 2774172 h 2877832"/>
              <a:gd name="connsiteX19" fmla="*/ 8623845 w 12192000"/>
              <a:gd name="connsiteY19" fmla="*/ 2687275 h 2877832"/>
              <a:gd name="connsiteX20" fmla="*/ 9479970 w 12192000"/>
              <a:gd name="connsiteY20" fmla="*/ 2583369 h 2877832"/>
              <a:gd name="connsiteX21" fmla="*/ 10629308 w 12192000"/>
              <a:gd name="connsiteY21" fmla="*/ 2389212 h 2877832"/>
              <a:gd name="connsiteX22" fmla="*/ 11998498 w 12192000"/>
              <a:gd name="connsiteY22" fmla="*/ 2063218 h 2877832"/>
              <a:gd name="connsiteX23" fmla="*/ 12192000 w 12192000"/>
              <a:gd name="connsiteY23" fmla="*/ 2006219 h 2877832"/>
              <a:gd name="connsiteX24" fmla="*/ 12192000 w 12192000"/>
              <a:gd name="connsiteY24" fmla="*/ 2060956 h 2877832"/>
              <a:gd name="connsiteX25" fmla="*/ 11829257 w 12192000"/>
              <a:gd name="connsiteY25" fmla="*/ 2166255 h 2877832"/>
              <a:gd name="connsiteX26" fmla="*/ 10939183 w 12192000"/>
              <a:gd name="connsiteY26" fmla="*/ 2380770 h 2877832"/>
              <a:gd name="connsiteX27" fmla="*/ 9985530 w 12192000"/>
              <a:gd name="connsiteY27" fmla="*/ 2560775 h 2877832"/>
              <a:gd name="connsiteX28" fmla="*/ 9186882 w 12192000"/>
              <a:gd name="connsiteY28" fmla="*/ 2676722 h 2877832"/>
              <a:gd name="connsiteX29" fmla="*/ 8578198 w 12192000"/>
              <a:gd name="connsiteY29" fmla="*/ 2746241 h 2877832"/>
              <a:gd name="connsiteX30" fmla="*/ 7864358 w 12192000"/>
              <a:gd name="connsiteY30" fmla="*/ 2807692 h 2877832"/>
              <a:gd name="connsiteX31" fmla="*/ 6935502 w 12192000"/>
              <a:gd name="connsiteY31" fmla="*/ 2859086 h 2877832"/>
              <a:gd name="connsiteX32" fmla="*/ 6477750 w 12192000"/>
              <a:gd name="connsiteY32" fmla="*/ 2872989 h 2877832"/>
              <a:gd name="connsiteX33" fmla="*/ 6362294 w 12192000"/>
              <a:gd name="connsiteY33" fmla="*/ 2877832 h 2877832"/>
              <a:gd name="connsiteX34" fmla="*/ 6057129 w 12192000"/>
              <a:gd name="connsiteY34" fmla="*/ 2877832 h 2877832"/>
              <a:gd name="connsiteX35" fmla="*/ 5977784 w 12192000"/>
              <a:gd name="connsiteY35" fmla="*/ 2873238 h 2877832"/>
              <a:gd name="connsiteX36" fmla="*/ 5265087 w 12192000"/>
              <a:gd name="connsiteY36" fmla="*/ 2836989 h 2877832"/>
              <a:gd name="connsiteX37" fmla="*/ 4346277 w 12192000"/>
              <a:gd name="connsiteY37" fmla="*/ 2774919 h 2877832"/>
              <a:gd name="connsiteX38" fmla="*/ 3373045 w 12192000"/>
              <a:gd name="connsiteY38" fmla="*/ 2676350 h 2877832"/>
              <a:gd name="connsiteX39" fmla="*/ 2362173 w 12192000"/>
              <a:gd name="connsiteY39" fmla="*/ 2557423 h 2877832"/>
              <a:gd name="connsiteX40" fmla="*/ 1233178 w 12192000"/>
              <a:gd name="connsiteY40" fmla="*/ 2384247 h 2877832"/>
              <a:gd name="connsiteX41" fmla="*/ 68500 w 12192000"/>
              <a:gd name="connsiteY41" fmla="*/ 2144540 h 2877832"/>
              <a:gd name="connsiteX42" fmla="*/ 0 w 12192000"/>
              <a:gd name="connsiteY42" fmla="*/ 2127185 h 2877832"/>
              <a:gd name="connsiteX43" fmla="*/ 0 w 12192000"/>
              <a:gd name="connsiteY43" fmla="*/ 2070696 h 2877832"/>
              <a:gd name="connsiteX44" fmla="*/ 72441 w 12192000"/>
              <a:gd name="connsiteY44" fmla="*/ 2089473 h 2877832"/>
              <a:gd name="connsiteX45" fmla="*/ 600716 w 12192000"/>
              <a:gd name="connsiteY45" fmla="*/ 2207843 h 2877832"/>
              <a:gd name="connsiteX46" fmla="*/ 1769512 w 12192000"/>
              <a:gd name="connsiteY46" fmla="*/ 2418011 h 2877832"/>
              <a:gd name="connsiteX47" fmla="*/ 2613554 w 12192000"/>
              <a:gd name="connsiteY47" fmla="*/ 2534953 h 2877832"/>
              <a:gd name="connsiteX48" fmla="*/ 2581134 w 12192000"/>
              <a:gd name="connsiteY48" fmla="*/ 2525022 h 2877832"/>
              <a:gd name="connsiteX49" fmla="*/ 1112635 w 12192000"/>
              <a:gd name="connsiteY49" fmla="*/ 2192325 h 2877832"/>
              <a:gd name="connsiteX50" fmla="*/ 420412 w 12192000"/>
              <a:gd name="connsiteY50" fmla="*/ 1992892 h 2877832"/>
              <a:gd name="connsiteX51" fmla="*/ 0 w 12192000"/>
              <a:gd name="connsiteY51" fmla="*/ 1853975 h 28778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12192000" h="2877832">
                <a:moveTo>
                  <a:pt x="6789701" y="2809623"/>
                </a:moveTo>
                <a:lnTo>
                  <a:pt x="6788702" y="2809701"/>
                </a:lnTo>
                <a:lnTo>
                  <a:pt x="6788476" y="2810235"/>
                </a:ln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1915388"/>
                </a:lnTo>
                <a:lnTo>
                  <a:pt x="12061096" y="1954428"/>
                </a:lnTo>
                <a:cubicBezTo>
                  <a:pt x="11933500" y="1990642"/>
                  <a:pt x="11805390" y="2025171"/>
                  <a:pt x="11676800" y="2058003"/>
                </a:cubicBezTo>
                <a:cubicBezTo>
                  <a:pt x="11262789" y="2165510"/>
                  <a:pt x="10845343" y="2259112"/>
                  <a:pt x="10425355" y="2341542"/>
                </a:cubicBezTo>
                <a:cubicBezTo>
                  <a:pt x="10092810" y="2406753"/>
                  <a:pt x="9759033" y="2465150"/>
                  <a:pt x="9424022" y="2516704"/>
                </a:cubicBezTo>
                <a:cubicBezTo>
                  <a:pt x="9102997" y="2566361"/>
                  <a:pt x="8781133" y="2610928"/>
                  <a:pt x="8458419" y="2650405"/>
                </a:cubicBezTo>
                <a:cubicBezTo>
                  <a:pt x="8211360" y="2680571"/>
                  <a:pt x="7963792" y="2706144"/>
                  <a:pt x="7715970" y="2730352"/>
                </a:cubicBezTo>
                <a:lnTo>
                  <a:pt x="6951716" y="2796132"/>
                </a:lnTo>
                <a:lnTo>
                  <a:pt x="6936303" y="2798203"/>
                </a:lnTo>
                <a:lnTo>
                  <a:pt x="6790448" y="2809564"/>
                </a:lnTo>
                <a:lnTo>
                  <a:pt x="6799941" y="2811384"/>
                </a:lnTo>
                <a:cubicBezTo>
                  <a:pt x="6811623" y="2811850"/>
                  <a:pt x="6823734" y="2809677"/>
                  <a:pt x="6835432" y="2809677"/>
                </a:cubicBezTo>
                <a:cubicBezTo>
                  <a:pt x="6851580" y="2809677"/>
                  <a:pt x="6867729" y="2807070"/>
                  <a:pt x="6884003" y="2806699"/>
                </a:cubicBezTo>
                <a:cubicBezTo>
                  <a:pt x="7115805" y="2801237"/>
                  <a:pt x="7347351" y="2789070"/>
                  <a:pt x="7578771" y="2774172"/>
                </a:cubicBezTo>
                <a:cubicBezTo>
                  <a:pt x="7927552" y="2751704"/>
                  <a:pt x="8276080" y="2723525"/>
                  <a:pt x="8623845" y="2687275"/>
                </a:cubicBezTo>
                <a:cubicBezTo>
                  <a:pt x="8909939" y="2657977"/>
                  <a:pt x="9195310" y="2623342"/>
                  <a:pt x="9479970" y="2583369"/>
                </a:cubicBezTo>
                <a:cubicBezTo>
                  <a:pt x="9864901" y="2528995"/>
                  <a:pt x="10248014" y="2464281"/>
                  <a:pt x="10629308" y="2389212"/>
                </a:cubicBezTo>
                <a:cubicBezTo>
                  <a:pt x="11090114" y="2298092"/>
                  <a:pt x="11546975" y="2190586"/>
                  <a:pt x="11998498" y="2063218"/>
                </a:cubicBezTo>
                <a:lnTo>
                  <a:pt x="12192000" y="2006219"/>
                </a:lnTo>
                <a:lnTo>
                  <a:pt x="12192000" y="2060956"/>
                </a:lnTo>
                <a:lnTo>
                  <a:pt x="11829257" y="2166255"/>
                </a:lnTo>
                <a:cubicBezTo>
                  <a:pt x="11534769" y="2245952"/>
                  <a:pt x="11238120" y="2316838"/>
                  <a:pt x="10939183" y="2380770"/>
                </a:cubicBezTo>
                <a:cubicBezTo>
                  <a:pt x="10622824" y="2448552"/>
                  <a:pt x="10304941" y="2508549"/>
                  <a:pt x="9985530" y="2560775"/>
                </a:cubicBezTo>
                <a:cubicBezTo>
                  <a:pt x="9720036" y="2604224"/>
                  <a:pt x="9453814" y="2642869"/>
                  <a:pt x="9186882" y="2676722"/>
                </a:cubicBezTo>
                <a:cubicBezTo>
                  <a:pt x="8984197" y="2702296"/>
                  <a:pt x="8781514" y="2726379"/>
                  <a:pt x="8578198" y="2746241"/>
                </a:cubicBezTo>
                <a:cubicBezTo>
                  <a:pt x="8340547" y="2768961"/>
                  <a:pt x="8102644" y="2790436"/>
                  <a:pt x="7864358" y="2807692"/>
                </a:cubicBezTo>
                <a:cubicBezTo>
                  <a:pt x="7554994" y="2830036"/>
                  <a:pt x="7245502" y="2847914"/>
                  <a:pt x="6935502" y="2859086"/>
                </a:cubicBezTo>
                <a:cubicBezTo>
                  <a:pt x="6782917" y="2864549"/>
                  <a:pt x="6630334" y="2868397"/>
                  <a:pt x="6477750" y="2872989"/>
                </a:cubicBezTo>
                <a:cubicBezTo>
                  <a:pt x="6439195" y="2870905"/>
                  <a:pt x="6400529" y="2872530"/>
                  <a:pt x="6362294" y="2877832"/>
                </a:cubicBezTo>
                <a:lnTo>
                  <a:pt x="6057129" y="2877832"/>
                </a:lnTo>
                <a:lnTo>
                  <a:pt x="5977784" y="2873238"/>
                </a:lnTo>
                <a:cubicBezTo>
                  <a:pt x="5740261" y="2860825"/>
                  <a:pt x="5502739" y="2847046"/>
                  <a:pt x="5265087" y="2836989"/>
                </a:cubicBezTo>
                <a:cubicBezTo>
                  <a:pt x="4958267" y="2824573"/>
                  <a:pt x="4651826" y="2804093"/>
                  <a:pt x="4346277" y="2774919"/>
                </a:cubicBezTo>
                <a:cubicBezTo>
                  <a:pt x="4021654" y="2744007"/>
                  <a:pt x="3697795" y="2709372"/>
                  <a:pt x="3373045" y="2676350"/>
                </a:cubicBezTo>
                <a:cubicBezTo>
                  <a:pt x="3035412" y="2642088"/>
                  <a:pt x="2698456" y="2602449"/>
                  <a:pt x="2362173" y="2557423"/>
                </a:cubicBezTo>
                <a:cubicBezTo>
                  <a:pt x="1984692" y="2507270"/>
                  <a:pt x="1608364" y="2449544"/>
                  <a:pt x="1233178" y="2384247"/>
                </a:cubicBezTo>
                <a:cubicBezTo>
                  <a:pt x="842181" y="2315534"/>
                  <a:pt x="453758" y="2237046"/>
                  <a:pt x="68500" y="2144540"/>
                </a:cubicBezTo>
                <a:lnTo>
                  <a:pt x="0" y="2127185"/>
                </a:lnTo>
                <a:lnTo>
                  <a:pt x="0" y="2070696"/>
                </a:lnTo>
                <a:lnTo>
                  <a:pt x="72441" y="2089473"/>
                </a:lnTo>
                <a:cubicBezTo>
                  <a:pt x="247961" y="2131651"/>
                  <a:pt x="424164" y="2170911"/>
                  <a:pt x="600716" y="2207843"/>
                </a:cubicBezTo>
                <a:cubicBezTo>
                  <a:pt x="988279" y="2288657"/>
                  <a:pt x="1378133" y="2357555"/>
                  <a:pt x="1769512" y="2418011"/>
                </a:cubicBezTo>
                <a:cubicBezTo>
                  <a:pt x="2052426" y="2461587"/>
                  <a:pt x="2335725" y="2501684"/>
                  <a:pt x="2613554" y="2534953"/>
                </a:cubicBezTo>
                <a:cubicBezTo>
                  <a:pt x="2605544" y="2537560"/>
                  <a:pt x="2594611" y="2527504"/>
                  <a:pt x="2581134" y="2525022"/>
                </a:cubicBezTo>
                <a:cubicBezTo>
                  <a:pt x="2087178" y="2433070"/>
                  <a:pt x="1597684" y="2322177"/>
                  <a:pt x="1112635" y="2192325"/>
                </a:cubicBezTo>
                <a:cubicBezTo>
                  <a:pt x="880453" y="2130254"/>
                  <a:pt x="649713" y="2063776"/>
                  <a:pt x="420412" y="1992892"/>
                </a:cubicBezTo>
                <a:lnTo>
                  <a:pt x="0" y="1853975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D00665B3-7859-42AC-A35E-B90E9BEBE85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38881" y="390525"/>
            <a:ext cx="10909640" cy="1510301"/>
          </a:xfrm>
        </p:spPr>
        <p:txBody>
          <a:bodyPr anchor="ctr">
            <a:normAutofit/>
          </a:bodyPr>
          <a:lstStyle/>
          <a:p>
            <a:r>
              <a:rPr lang="sv-SE" sz="6600" b="1" dirty="0">
                <a:solidFill>
                  <a:srgbClr val="FFFFFF"/>
                </a:solidFill>
              </a:rPr>
              <a:t>Cancerprevention i Europa</a:t>
            </a:r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FFC56024-6DEC-4D43-B8BA-FBECA492BE4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895601" y="1900826"/>
            <a:ext cx="6396204" cy="662542"/>
          </a:xfrm>
        </p:spPr>
        <p:txBody>
          <a:bodyPr anchor="ctr">
            <a:normAutofit fontScale="55000" lnSpcReduction="20000"/>
          </a:bodyPr>
          <a:lstStyle/>
          <a:p>
            <a:r>
              <a:rPr lang="sv-SE" dirty="0">
                <a:solidFill>
                  <a:srgbClr val="FFFFFF"/>
                </a:solidFill>
              </a:rPr>
              <a:t>Helena Ullgren, specialistsjuksköterska</a:t>
            </a:r>
            <a:r>
              <a:rPr lang="sv-SE" sz="2200" dirty="0">
                <a:solidFill>
                  <a:srgbClr val="FFFFFF"/>
                </a:solidFill>
              </a:rPr>
              <a:t>, Med Dr</a:t>
            </a:r>
          </a:p>
          <a:p>
            <a:r>
              <a:rPr lang="sv-SE" sz="2200" dirty="0">
                <a:solidFill>
                  <a:srgbClr val="FFFFFF"/>
                </a:solidFill>
              </a:rPr>
              <a:t>Processledare omvårdnad Huvud-halscancer, cancerprevention, RCC Stockholm Gotland</a:t>
            </a:r>
          </a:p>
        </p:txBody>
      </p:sp>
      <p:sp>
        <p:nvSpPr>
          <p:cNvPr id="20" name="sketch line">
            <a:extLst>
              <a:ext uri="{FF2B5EF4-FFF2-40B4-BE49-F238E27FC236}">
                <a16:creationId xmlns:a16="http://schemas.microsoft.com/office/drawing/2014/main" id="{56037404-66BD-46B5-9323-1B531319671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974206" y="1753266"/>
            <a:ext cx="4243589" cy="18288"/>
          </a:xfrm>
          <a:custGeom>
            <a:avLst/>
            <a:gdLst>
              <a:gd name="connsiteX0" fmla="*/ 0 w 4243589"/>
              <a:gd name="connsiteY0" fmla="*/ 0 h 18288"/>
              <a:gd name="connsiteX1" fmla="*/ 563791 w 4243589"/>
              <a:gd name="connsiteY1" fmla="*/ 0 h 18288"/>
              <a:gd name="connsiteX2" fmla="*/ 1042710 w 4243589"/>
              <a:gd name="connsiteY2" fmla="*/ 0 h 18288"/>
              <a:gd name="connsiteX3" fmla="*/ 1564066 w 4243589"/>
              <a:gd name="connsiteY3" fmla="*/ 0 h 18288"/>
              <a:gd name="connsiteX4" fmla="*/ 2212729 w 4243589"/>
              <a:gd name="connsiteY4" fmla="*/ 0 h 18288"/>
              <a:gd name="connsiteX5" fmla="*/ 2776520 w 4243589"/>
              <a:gd name="connsiteY5" fmla="*/ 0 h 18288"/>
              <a:gd name="connsiteX6" fmla="*/ 3297875 w 4243589"/>
              <a:gd name="connsiteY6" fmla="*/ 0 h 18288"/>
              <a:gd name="connsiteX7" fmla="*/ 4243589 w 4243589"/>
              <a:gd name="connsiteY7" fmla="*/ 0 h 18288"/>
              <a:gd name="connsiteX8" fmla="*/ 4243589 w 4243589"/>
              <a:gd name="connsiteY8" fmla="*/ 18288 h 18288"/>
              <a:gd name="connsiteX9" fmla="*/ 3637362 w 4243589"/>
              <a:gd name="connsiteY9" fmla="*/ 18288 h 18288"/>
              <a:gd name="connsiteX10" fmla="*/ 3116007 w 4243589"/>
              <a:gd name="connsiteY10" fmla="*/ 18288 h 18288"/>
              <a:gd name="connsiteX11" fmla="*/ 2424908 w 4243589"/>
              <a:gd name="connsiteY11" fmla="*/ 18288 h 18288"/>
              <a:gd name="connsiteX12" fmla="*/ 1861117 w 4243589"/>
              <a:gd name="connsiteY12" fmla="*/ 18288 h 18288"/>
              <a:gd name="connsiteX13" fmla="*/ 1382198 w 4243589"/>
              <a:gd name="connsiteY13" fmla="*/ 18288 h 18288"/>
              <a:gd name="connsiteX14" fmla="*/ 733535 w 4243589"/>
              <a:gd name="connsiteY14" fmla="*/ 18288 h 18288"/>
              <a:gd name="connsiteX15" fmla="*/ 0 w 4243589"/>
              <a:gd name="connsiteY15" fmla="*/ 18288 h 18288"/>
              <a:gd name="connsiteX16" fmla="*/ 0 w 4243589"/>
              <a:gd name="connsiteY16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18288" fill="none" extrusionOk="0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3987" y="7429"/>
                  <a:pt x="4243569" y="10822"/>
                  <a:pt x="4243589" y="18288"/>
                </a:cubicBezTo>
                <a:cubicBezTo>
                  <a:pt x="4112949" y="-2855"/>
                  <a:pt x="3928037" y="1831"/>
                  <a:pt x="3637362" y="18288"/>
                </a:cubicBezTo>
                <a:cubicBezTo>
                  <a:pt x="3346687" y="34745"/>
                  <a:pt x="3254446" y="26669"/>
                  <a:pt x="3116007" y="18288"/>
                </a:cubicBezTo>
                <a:cubicBezTo>
                  <a:pt x="2977569" y="9907"/>
                  <a:pt x="2620228" y="28873"/>
                  <a:pt x="2424908" y="18288"/>
                </a:cubicBezTo>
                <a:cubicBezTo>
                  <a:pt x="2229588" y="7703"/>
                  <a:pt x="2088287" y="-3854"/>
                  <a:pt x="1861117" y="18288"/>
                </a:cubicBezTo>
                <a:cubicBezTo>
                  <a:pt x="1633947" y="40430"/>
                  <a:pt x="1502447" y="-871"/>
                  <a:pt x="1382198" y="18288"/>
                </a:cubicBezTo>
                <a:cubicBezTo>
                  <a:pt x="1261949" y="37447"/>
                  <a:pt x="1045440" y="28353"/>
                  <a:pt x="733535" y="18288"/>
                </a:cubicBezTo>
                <a:cubicBezTo>
                  <a:pt x="421630" y="8223"/>
                  <a:pt x="341257" y="-18359"/>
                  <a:pt x="0" y="18288"/>
                </a:cubicBezTo>
                <a:cubicBezTo>
                  <a:pt x="-591" y="13205"/>
                  <a:pt x="-663" y="6329"/>
                  <a:pt x="0" y="0"/>
                </a:cubicBezTo>
                <a:close/>
              </a:path>
              <a:path w="4243589" h="18288" stroke="0" extrusionOk="0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2703" y="5429"/>
                  <a:pt x="4244410" y="14046"/>
                  <a:pt x="4243589" y="18288"/>
                </a:cubicBezTo>
                <a:cubicBezTo>
                  <a:pt x="4130424" y="-1240"/>
                  <a:pt x="3932803" y="42249"/>
                  <a:pt x="3722234" y="18288"/>
                </a:cubicBezTo>
                <a:cubicBezTo>
                  <a:pt x="3511665" y="-5673"/>
                  <a:pt x="3269903" y="45994"/>
                  <a:pt x="3116007" y="18288"/>
                </a:cubicBezTo>
                <a:cubicBezTo>
                  <a:pt x="2962111" y="-9418"/>
                  <a:pt x="2744280" y="23224"/>
                  <a:pt x="2509780" y="18288"/>
                </a:cubicBezTo>
                <a:cubicBezTo>
                  <a:pt x="2275280" y="13352"/>
                  <a:pt x="2066059" y="43664"/>
                  <a:pt x="1945989" y="18288"/>
                </a:cubicBezTo>
                <a:cubicBezTo>
                  <a:pt x="1825919" y="-7088"/>
                  <a:pt x="1407329" y="12616"/>
                  <a:pt x="1254890" y="18288"/>
                </a:cubicBezTo>
                <a:cubicBezTo>
                  <a:pt x="1102451" y="23960"/>
                  <a:pt x="837950" y="31673"/>
                  <a:pt x="563791" y="18288"/>
                </a:cubicBezTo>
                <a:cubicBezTo>
                  <a:pt x="289632" y="4903"/>
                  <a:pt x="132768" y="7105"/>
                  <a:pt x="0" y="18288"/>
                </a:cubicBezTo>
                <a:cubicBezTo>
                  <a:pt x="668" y="13665"/>
                  <a:pt x="578" y="5675"/>
                  <a:pt x="0" y="0"/>
                </a:cubicBezTo>
                <a:close/>
              </a:path>
            </a:pathLst>
          </a:custGeom>
          <a:solidFill>
            <a:srgbClr val="FFFFFF"/>
          </a:solidFill>
          <a:ln w="38100" cap="rnd">
            <a:solidFill>
              <a:srgbClr val="FFFFFF"/>
            </a:solidFill>
            <a:round/>
            <a:extLst>
              <a:ext uri="{C807C97D-BFC1-408E-A445-0C87EB9F89A2}">
                <ask:lineSketchStyleProps xmlns:ask="http://schemas.microsoft.com/office/drawing/2018/sketchyshapes" xmlns="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Bildobjekt 3">
            <a:extLst>
              <a:ext uri="{FF2B5EF4-FFF2-40B4-BE49-F238E27FC236}">
                <a16:creationId xmlns:a16="http://schemas.microsoft.com/office/drawing/2014/main" id="{16092D93-6D52-4E8E-8CFB-837F2AEB62F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8017" y="4683898"/>
            <a:ext cx="10118598" cy="14924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667045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777A147A-9ED8-46B4-8660-1B3C2AA880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2FBECAF7-29B4-474E-9F02-80973D36FD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248" y="548640"/>
            <a:ext cx="3600860" cy="5431536"/>
          </a:xfrm>
        </p:spPr>
        <p:txBody>
          <a:bodyPr>
            <a:normAutofit/>
          </a:bodyPr>
          <a:lstStyle/>
          <a:p>
            <a:r>
              <a:rPr lang="sv-SE" sz="5400" b="1" u="sng" dirty="0"/>
              <a:t>Kampanj</a:t>
            </a:r>
            <a:r>
              <a:rPr lang="sv-SE" sz="5400" b="1" dirty="0"/>
              <a:t> </a:t>
            </a:r>
            <a:r>
              <a:rPr lang="sv-SE" sz="4000" dirty="0"/>
              <a:t>baserad på Europeiska kodexen mot cancer</a:t>
            </a:r>
            <a:br>
              <a:rPr lang="sv-SE" sz="4000" b="1" dirty="0"/>
            </a:br>
            <a:endParaRPr lang="sv-SE" sz="5400" b="1" dirty="0"/>
          </a:p>
        </p:txBody>
      </p:sp>
      <p:sp>
        <p:nvSpPr>
          <p:cNvPr id="10" name="sketch line">
            <a:extLst>
              <a:ext uri="{FF2B5EF4-FFF2-40B4-BE49-F238E27FC236}">
                <a16:creationId xmlns:a16="http://schemas.microsoft.com/office/drawing/2014/main" id="{5D6C15A0-C087-4593-8414-2B4EC1CDC3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2543983" y="3258715"/>
            <a:ext cx="4480560" cy="18288"/>
          </a:xfrm>
          <a:custGeom>
            <a:avLst/>
            <a:gdLst>
              <a:gd name="connsiteX0" fmla="*/ 0 w 4480560"/>
              <a:gd name="connsiteY0" fmla="*/ 0 h 18288"/>
              <a:gd name="connsiteX1" fmla="*/ 595274 w 4480560"/>
              <a:gd name="connsiteY1" fmla="*/ 0 h 18288"/>
              <a:gd name="connsiteX2" fmla="*/ 1100938 w 4480560"/>
              <a:gd name="connsiteY2" fmla="*/ 0 h 18288"/>
              <a:gd name="connsiteX3" fmla="*/ 1651406 w 4480560"/>
              <a:gd name="connsiteY3" fmla="*/ 0 h 18288"/>
              <a:gd name="connsiteX4" fmla="*/ 2336292 w 4480560"/>
              <a:gd name="connsiteY4" fmla="*/ 0 h 18288"/>
              <a:gd name="connsiteX5" fmla="*/ 2931566 w 4480560"/>
              <a:gd name="connsiteY5" fmla="*/ 0 h 18288"/>
              <a:gd name="connsiteX6" fmla="*/ 3482035 w 4480560"/>
              <a:gd name="connsiteY6" fmla="*/ 0 h 18288"/>
              <a:gd name="connsiteX7" fmla="*/ 4480560 w 4480560"/>
              <a:gd name="connsiteY7" fmla="*/ 0 h 18288"/>
              <a:gd name="connsiteX8" fmla="*/ 4480560 w 4480560"/>
              <a:gd name="connsiteY8" fmla="*/ 18288 h 18288"/>
              <a:gd name="connsiteX9" fmla="*/ 3840480 w 4480560"/>
              <a:gd name="connsiteY9" fmla="*/ 18288 h 18288"/>
              <a:gd name="connsiteX10" fmla="*/ 3290011 w 4480560"/>
              <a:gd name="connsiteY10" fmla="*/ 18288 h 18288"/>
              <a:gd name="connsiteX11" fmla="*/ 2560320 w 4480560"/>
              <a:gd name="connsiteY11" fmla="*/ 18288 h 18288"/>
              <a:gd name="connsiteX12" fmla="*/ 1965046 w 4480560"/>
              <a:gd name="connsiteY12" fmla="*/ 18288 h 18288"/>
              <a:gd name="connsiteX13" fmla="*/ 1459382 w 4480560"/>
              <a:gd name="connsiteY13" fmla="*/ 18288 h 18288"/>
              <a:gd name="connsiteX14" fmla="*/ 774497 w 4480560"/>
              <a:gd name="connsiteY14" fmla="*/ 18288 h 18288"/>
              <a:gd name="connsiteX15" fmla="*/ 0 w 4480560"/>
              <a:gd name="connsiteY15" fmla="*/ 18288 h 18288"/>
              <a:gd name="connsiteX16" fmla="*/ 0 w 4480560"/>
              <a:gd name="connsiteY16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480560" h="18288" fill="none" extrusionOk="0">
                <a:moveTo>
                  <a:pt x="0" y="0"/>
                </a:moveTo>
                <a:cubicBezTo>
                  <a:pt x="267821" y="8731"/>
                  <a:pt x="334105" y="2629"/>
                  <a:pt x="595274" y="0"/>
                </a:cubicBezTo>
                <a:cubicBezTo>
                  <a:pt x="856443" y="-2629"/>
                  <a:pt x="863808" y="-13353"/>
                  <a:pt x="1100938" y="0"/>
                </a:cubicBezTo>
                <a:cubicBezTo>
                  <a:pt x="1338068" y="13353"/>
                  <a:pt x="1431663" y="-25862"/>
                  <a:pt x="1651406" y="0"/>
                </a:cubicBezTo>
                <a:cubicBezTo>
                  <a:pt x="1871149" y="25862"/>
                  <a:pt x="2173163" y="23827"/>
                  <a:pt x="2336292" y="0"/>
                </a:cubicBezTo>
                <a:cubicBezTo>
                  <a:pt x="2499421" y="-23827"/>
                  <a:pt x="2720589" y="28148"/>
                  <a:pt x="2931566" y="0"/>
                </a:cubicBezTo>
                <a:cubicBezTo>
                  <a:pt x="3142543" y="-28148"/>
                  <a:pt x="3323630" y="27022"/>
                  <a:pt x="3482035" y="0"/>
                </a:cubicBezTo>
                <a:cubicBezTo>
                  <a:pt x="3640440" y="-27022"/>
                  <a:pt x="4012110" y="-20118"/>
                  <a:pt x="4480560" y="0"/>
                </a:cubicBezTo>
                <a:cubicBezTo>
                  <a:pt x="4480958" y="7429"/>
                  <a:pt x="4480540" y="10822"/>
                  <a:pt x="4480560" y="18288"/>
                </a:cubicBezTo>
                <a:cubicBezTo>
                  <a:pt x="4314132" y="14924"/>
                  <a:pt x="4028383" y="36632"/>
                  <a:pt x="3840480" y="18288"/>
                </a:cubicBezTo>
                <a:cubicBezTo>
                  <a:pt x="3652577" y="-56"/>
                  <a:pt x="3547615" y="2848"/>
                  <a:pt x="3290011" y="18288"/>
                </a:cubicBezTo>
                <a:cubicBezTo>
                  <a:pt x="3032407" y="33728"/>
                  <a:pt x="2830268" y="8719"/>
                  <a:pt x="2560320" y="18288"/>
                </a:cubicBezTo>
                <a:cubicBezTo>
                  <a:pt x="2290372" y="27857"/>
                  <a:pt x="2147422" y="6728"/>
                  <a:pt x="1965046" y="18288"/>
                </a:cubicBezTo>
                <a:cubicBezTo>
                  <a:pt x="1782670" y="29848"/>
                  <a:pt x="1689791" y="40680"/>
                  <a:pt x="1459382" y="18288"/>
                </a:cubicBezTo>
                <a:cubicBezTo>
                  <a:pt x="1228973" y="-4104"/>
                  <a:pt x="915486" y="36501"/>
                  <a:pt x="774497" y="18288"/>
                </a:cubicBezTo>
                <a:cubicBezTo>
                  <a:pt x="633508" y="75"/>
                  <a:pt x="361442" y="-11107"/>
                  <a:pt x="0" y="18288"/>
                </a:cubicBezTo>
                <a:cubicBezTo>
                  <a:pt x="-591" y="13205"/>
                  <a:pt x="-663" y="6329"/>
                  <a:pt x="0" y="0"/>
                </a:cubicBezTo>
                <a:close/>
              </a:path>
              <a:path w="4480560" h="18288" stroke="0" extrusionOk="0">
                <a:moveTo>
                  <a:pt x="0" y="0"/>
                </a:moveTo>
                <a:cubicBezTo>
                  <a:pt x="285465" y="225"/>
                  <a:pt x="322691" y="16223"/>
                  <a:pt x="595274" y="0"/>
                </a:cubicBezTo>
                <a:cubicBezTo>
                  <a:pt x="867857" y="-16223"/>
                  <a:pt x="989129" y="-11242"/>
                  <a:pt x="1100938" y="0"/>
                </a:cubicBezTo>
                <a:cubicBezTo>
                  <a:pt x="1212747" y="11242"/>
                  <a:pt x="1574350" y="-36410"/>
                  <a:pt x="1830629" y="0"/>
                </a:cubicBezTo>
                <a:cubicBezTo>
                  <a:pt x="2086908" y="36410"/>
                  <a:pt x="2180922" y="4645"/>
                  <a:pt x="2425903" y="0"/>
                </a:cubicBezTo>
                <a:cubicBezTo>
                  <a:pt x="2670884" y="-4645"/>
                  <a:pt x="2782024" y="22929"/>
                  <a:pt x="3021178" y="0"/>
                </a:cubicBezTo>
                <a:cubicBezTo>
                  <a:pt x="3260332" y="-22929"/>
                  <a:pt x="3456982" y="-1586"/>
                  <a:pt x="3750869" y="0"/>
                </a:cubicBezTo>
                <a:cubicBezTo>
                  <a:pt x="4044756" y="1586"/>
                  <a:pt x="4302726" y="17043"/>
                  <a:pt x="4480560" y="0"/>
                </a:cubicBezTo>
                <a:cubicBezTo>
                  <a:pt x="4479674" y="5429"/>
                  <a:pt x="4481381" y="14046"/>
                  <a:pt x="4480560" y="18288"/>
                </a:cubicBezTo>
                <a:cubicBezTo>
                  <a:pt x="4279652" y="-6850"/>
                  <a:pt x="4200762" y="41566"/>
                  <a:pt x="3930091" y="18288"/>
                </a:cubicBezTo>
                <a:cubicBezTo>
                  <a:pt x="3659420" y="-4990"/>
                  <a:pt x="3456052" y="22294"/>
                  <a:pt x="3290011" y="18288"/>
                </a:cubicBezTo>
                <a:cubicBezTo>
                  <a:pt x="3123970" y="14282"/>
                  <a:pt x="2882392" y="32818"/>
                  <a:pt x="2649931" y="18288"/>
                </a:cubicBezTo>
                <a:cubicBezTo>
                  <a:pt x="2417470" y="3758"/>
                  <a:pt x="2238426" y="7337"/>
                  <a:pt x="2054657" y="18288"/>
                </a:cubicBezTo>
                <a:cubicBezTo>
                  <a:pt x="1870888" y="29239"/>
                  <a:pt x="1566368" y="45040"/>
                  <a:pt x="1324966" y="18288"/>
                </a:cubicBezTo>
                <a:cubicBezTo>
                  <a:pt x="1083564" y="-8464"/>
                  <a:pt x="787410" y="10946"/>
                  <a:pt x="595274" y="18288"/>
                </a:cubicBezTo>
                <a:cubicBezTo>
                  <a:pt x="403138" y="25630"/>
                  <a:pt x="169622" y="10499"/>
                  <a:pt x="0" y="18288"/>
                </a:cubicBezTo>
                <a:cubicBezTo>
                  <a:pt x="668" y="13665"/>
                  <a:pt x="578" y="5675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xmlns="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8F948F85-1283-432C-BAF4-AD8B9654C01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26418" y="552091"/>
            <a:ext cx="6224335" cy="5431536"/>
          </a:xfrm>
        </p:spPr>
        <p:txBody>
          <a:bodyPr anchor="ctr">
            <a:normAutofit/>
          </a:bodyPr>
          <a:lstStyle/>
          <a:p>
            <a:r>
              <a:rPr lang="sv-SE" sz="2200" dirty="0"/>
              <a:t>13 månader, start i september</a:t>
            </a:r>
          </a:p>
          <a:p>
            <a:r>
              <a:rPr lang="sv-SE" sz="2200" dirty="0"/>
              <a:t>Fokus på en riskfaktor per månad</a:t>
            </a:r>
          </a:p>
          <a:p>
            <a:r>
              <a:rPr lang="sv-SE" sz="2200" dirty="0"/>
              <a:t>Kampanjmaterial på 25 språk</a:t>
            </a:r>
          </a:p>
          <a:p>
            <a:r>
              <a:rPr lang="sv-SE" sz="2200" dirty="0"/>
              <a:t>Grafik, budskap anpassat till olika grupper, </a:t>
            </a:r>
            <a:r>
              <a:rPr lang="sv-SE" sz="2200" dirty="0" err="1"/>
              <a:t>webinarier</a:t>
            </a:r>
            <a:r>
              <a:rPr lang="sv-SE" sz="2200" dirty="0"/>
              <a:t>, kampanjaktiviteter, filmer, </a:t>
            </a:r>
            <a:r>
              <a:rPr lang="sv-SE" sz="2200" dirty="0" err="1"/>
              <a:t>storytelling</a:t>
            </a:r>
            <a:r>
              <a:rPr lang="sv-SE" sz="2200" dirty="0"/>
              <a:t>, </a:t>
            </a:r>
            <a:r>
              <a:rPr lang="sv-SE" sz="2200" dirty="0" err="1"/>
              <a:t>etc</a:t>
            </a:r>
            <a:endParaRPr lang="sv-SE" sz="2200" dirty="0"/>
          </a:p>
        </p:txBody>
      </p:sp>
      <p:sp>
        <p:nvSpPr>
          <p:cNvPr id="7" name="textruta 6">
            <a:extLst>
              <a:ext uri="{FF2B5EF4-FFF2-40B4-BE49-F238E27FC236}">
                <a16:creationId xmlns:a16="http://schemas.microsoft.com/office/drawing/2014/main" id="{54A6AE71-AB97-490C-BD5C-7BACCA2600CC}"/>
              </a:ext>
            </a:extLst>
          </p:cNvPr>
          <p:cNvSpPr txBox="1"/>
          <p:nvPr/>
        </p:nvSpPr>
        <p:spPr>
          <a:xfrm>
            <a:off x="148590" y="4873752"/>
            <a:ext cx="5892546" cy="37669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sv-SE" dirty="0"/>
              <a:t>https://cancer-code-europe.iarc.fr/index.php/sv/</a:t>
            </a:r>
          </a:p>
        </p:txBody>
      </p:sp>
      <p:pic>
        <p:nvPicPr>
          <p:cNvPr id="6" name="Bildobjekt 5">
            <a:extLst>
              <a:ext uri="{FF2B5EF4-FFF2-40B4-BE49-F238E27FC236}">
                <a16:creationId xmlns:a16="http://schemas.microsoft.com/office/drawing/2014/main" id="{A0915363-34F3-4A03-AC50-E6F44927D1F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77717" y="1356720"/>
            <a:ext cx="3622186" cy="6275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800952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777A147A-9ED8-46B4-8660-1B3C2AA880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1E01D293-D28A-477C-8BB9-1AC0231D53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248" y="548640"/>
            <a:ext cx="3600860" cy="5431536"/>
          </a:xfr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en-GB" sz="4800" b="1" dirty="0" err="1"/>
              <a:t>Vad</a:t>
            </a:r>
            <a:r>
              <a:rPr lang="en-GB" sz="4800" b="1" dirty="0"/>
              <a:t> </a:t>
            </a:r>
            <a:r>
              <a:rPr lang="en-GB" sz="4800" b="1" dirty="0" err="1"/>
              <a:t>innebär</a:t>
            </a:r>
            <a:r>
              <a:rPr lang="en-GB" sz="4800" b="1" dirty="0"/>
              <a:t> det </a:t>
            </a:r>
            <a:r>
              <a:rPr lang="en-GB" sz="4800" b="1" dirty="0" err="1"/>
              <a:t>att</a:t>
            </a:r>
            <a:r>
              <a:rPr lang="en-GB" sz="4800" b="1" dirty="0"/>
              <a:t> </a:t>
            </a:r>
            <a:r>
              <a:rPr lang="en-GB" sz="4800" b="1" dirty="0" err="1"/>
              <a:t>vara</a:t>
            </a:r>
            <a:r>
              <a:rPr lang="en-GB" sz="4800" b="1" dirty="0"/>
              <a:t> med?</a:t>
            </a:r>
          </a:p>
        </p:txBody>
      </p:sp>
      <p:sp>
        <p:nvSpPr>
          <p:cNvPr id="10" name="sketch line">
            <a:extLst>
              <a:ext uri="{FF2B5EF4-FFF2-40B4-BE49-F238E27FC236}">
                <a16:creationId xmlns:a16="http://schemas.microsoft.com/office/drawing/2014/main" id="{5D6C15A0-C087-4593-8414-2B4EC1CDC3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2543983" y="3258715"/>
            <a:ext cx="4480560" cy="18288"/>
          </a:xfrm>
          <a:custGeom>
            <a:avLst/>
            <a:gdLst>
              <a:gd name="connsiteX0" fmla="*/ 0 w 4480560"/>
              <a:gd name="connsiteY0" fmla="*/ 0 h 18288"/>
              <a:gd name="connsiteX1" fmla="*/ 595274 w 4480560"/>
              <a:gd name="connsiteY1" fmla="*/ 0 h 18288"/>
              <a:gd name="connsiteX2" fmla="*/ 1100938 w 4480560"/>
              <a:gd name="connsiteY2" fmla="*/ 0 h 18288"/>
              <a:gd name="connsiteX3" fmla="*/ 1651406 w 4480560"/>
              <a:gd name="connsiteY3" fmla="*/ 0 h 18288"/>
              <a:gd name="connsiteX4" fmla="*/ 2336292 w 4480560"/>
              <a:gd name="connsiteY4" fmla="*/ 0 h 18288"/>
              <a:gd name="connsiteX5" fmla="*/ 2931566 w 4480560"/>
              <a:gd name="connsiteY5" fmla="*/ 0 h 18288"/>
              <a:gd name="connsiteX6" fmla="*/ 3482035 w 4480560"/>
              <a:gd name="connsiteY6" fmla="*/ 0 h 18288"/>
              <a:gd name="connsiteX7" fmla="*/ 4480560 w 4480560"/>
              <a:gd name="connsiteY7" fmla="*/ 0 h 18288"/>
              <a:gd name="connsiteX8" fmla="*/ 4480560 w 4480560"/>
              <a:gd name="connsiteY8" fmla="*/ 18288 h 18288"/>
              <a:gd name="connsiteX9" fmla="*/ 3840480 w 4480560"/>
              <a:gd name="connsiteY9" fmla="*/ 18288 h 18288"/>
              <a:gd name="connsiteX10" fmla="*/ 3290011 w 4480560"/>
              <a:gd name="connsiteY10" fmla="*/ 18288 h 18288"/>
              <a:gd name="connsiteX11" fmla="*/ 2560320 w 4480560"/>
              <a:gd name="connsiteY11" fmla="*/ 18288 h 18288"/>
              <a:gd name="connsiteX12" fmla="*/ 1965046 w 4480560"/>
              <a:gd name="connsiteY12" fmla="*/ 18288 h 18288"/>
              <a:gd name="connsiteX13" fmla="*/ 1459382 w 4480560"/>
              <a:gd name="connsiteY13" fmla="*/ 18288 h 18288"/>
              <a:gd name="connsiteX14" fmla="*/ 774497 w 4480560"/>
              <a:gd name="connsiteY14" fmla="*/ 18288 h 18288"/>
              <a:gd name="connsiteX15" fmla="*/ 0 w 4480560"/>
              <a:gd name="connsiteY15" fmla="*/ 18288 h 18288"/>
              <a:gd name="connsiteX16" fmla="*/ 0 w 4480560"/>
              <a:gd name="connsiteY16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480560" h="18288" fill="none" extrusionOk="0">
                <a:moveTo>
                  <a:pt x="0" y="0"/>
                </a:moveTo>
                <a:cubicBezTo>
                  <a:pt x="267821" y="8731"/>
                  <a:pt x="334105" y="2629"/>
                  <a:pt x="595274" y="0"/>
                </a:cubicBezTo>
                <a:cubicBezTo>
                  <a:pt x="856443" y="-2629"/>
                  <a:pt x="863808" y="-13353"/>
                  <a:pt x="1100938" y="0"/>
                </a:cubicBezTo>
                <a:cubicBezTo>
                  <a:pt x="1338068" y="13353"/>
                  <a:pt x="1431663" y="-25862"/>
                  <a:pt x="1651406" y="0"/>
                </a:cubicBezTo>
                <a:cubicBezTo>
                  <a:pt x="1871149" y="25862"/>
                  <a:pt x="2173163" y="23827"/>
                  <a:pt x="2336292" y="0"/>
                </a:cubicBezTo>
                <a:cubicBezTo>
                  <a:pt x="2499421" y="-23827"/>
                  <a:pt x="2720589" y="28148"/>
                  <a:pt x="2931566" y="0"/>
                </a:cubicBezTo>
                <a:cubicBezTo>
                  <a:pt x="3142543" y="-28148"/>
                  <a:pt x="3323630" y="27022"/>
                  <a:pt x="3482035" y="0"/>
                </a:cubicBezTo>
                <a:cubicBezTo>
                  <a:pt x="3640440" y="-27022"/>
                  <a:pt x="4012110" y="-20118"/>
                  <a:pt x="4480560" y="0"/>
                </a:cubicBezTo>
                <a:cubicBezTo>
                  <a:pt x="4480958" y="7429"/>
                  <a:pt x="4480540" y="10822"/>
                  <a:pt x="4480560" y="18288"/>
                </a:cubicBezTo>
                <a:cubicBezTo>
                  <a:pt x="4314132" y="14924"/>
                  <a:pt x="4028383" y="36632"/>
                  <a:pt x="3840480" y="18288"/>
                </a:cubicBezTo>
                <a:cubicBezTo>
                  <a:pt x="3652577" y="-56"/>
                  <a:pt x="3547615" y="2848"/>
                  <a:pt x="3290011" y="18288"/>
                </a:cubicBezTo>
                <a:cubicBezTo>
                  <a:pt x="3032407" y="33728"/>
                  <a:pt x="2830268" y="8719"/>
                  <a:pt x="2560320" y="18288"/>
                </a:cubicBezTo>
                <a:cubicBezTo>
                  <a:pt x="2290372" y="27857"/>
                  <a:pt x="2147422" y="6728"/>
                  <a:pt x="1965046" y="18288"/>
                </a:cubicBezTo>
                <a:cubicBezTo>
                  <a:pt x="1782670" y="29848"/>
                  <a:pt x="1689791" y="40680"/>
                  <a:pt x="1459382" y="18288"/>
                </a:cubicBezTo>
                <a:cubicBezTo>
                  <a:pt x="1228973" y="-4104"/>
                  <a:pt x="915486" y="36501"/>
                  <a:pt x="774497" y="18288"/>
                </a:cubicBezTo>
                <a:cubicBezTo>
                  <a:pt x="633508" y="75"/>
                  <a:pt x="361442" y="-11107"/>
                  <a:pt x="0" y="18288"/>
                </a:cubicBezTo>
                <a:cubicBezTo>
                  <a:pt x="-591" y="13205"/>
                  <a:pt x="-663" y="6329"/>
                  <a:pt x="0" y="0"/>
                </a:cubicBezTo>
                <a:close/>
              </a:path>
              <a:path w="4480560" h="18288" stroke="0" extrusionOk="0">
                <a:moveTo>
                  <a:pt x="0" y="0"/>
                </a:moveTo>
                <a:cubicBezTo>
                  <a:pt x="285465" y="225"/>
                  <a:pt x="322691" y="16223"/>
                  <a:pt x="595274" y="0"/>
                </a:cubicBezTo>
                <a:cubicBezTo>
                  <a:pt x="867857" y="-16223"/>
                  <a:pt x="989129" y="-11242"/>
                  <a:pt x="1100938" y="0"/>
                </a:cubicBezTo>
                <a:cubicBezTo>
                  <a:pt x="1212747" y="11242"/>
                  <a:pt x="1574350" y="-36410"/>
                  <a:pt x="1830629" y="0"/>
                </a:cubicBezTo>
                <a:cubicBezTo>
                  <a:pt x="2086908" y="36410"/>
                  <a:pt x="2180922" y="4645"/>
                  <a:pt x="2425903" y="0"/>
                </a:cubicBezTo>
                <a:cubicBezTo>
                  <a:pt x="2670884" y="-4645"/>
                  <a:pt x="2782024" y="22929"/>
                  <a:pt x="3021178" y="0"/>
                </a:cubicBezTo>
                <a:cubicBezTo>
                  <a:pt x="3260332" y="-22929"/>
                  <a:pt x="3456982" y="-1586"/>
                  <a:pt x="3750869" y="0"/>
                </a:cubicBezTo>
                <a:cubicBezTo>
                  <a:pt x="4044756" y="1586"/>
                  <a:pt x="4302726" y="17043"/>
                  <a:pt x="4480560" y="0"/>
                </a:cubicBezTo>
                <a:cubicBezTo>
                  <a:pt x="4479674" y="5429"/>
                  <a:pt x="4481381" y="14046"/>
                  <a:pt x="4480560" y="18288"/>
                </a:cubicBezTo>
                <a:cubicBezTo>
                  <a:pt x="4279652" y="-6850"/>
                  <a:pt x="4200762" y="41566"/>
                  <a:pt x="3930091" y="18288"/>
                </a:cubicBezTo>
                <a:cubicBezTo>
                  <a:pt x="3659420" y="-4990"/>
                  <a:pt x="3456052" y="22294"/>
                  <a:pt x="3290011" y="18288"/>
                </a:cubicBezTo>
                <a:cubicBezTo>
                  <a:pt x="3123970" y="14282"/>
                  <a:pt x="2882392" y="32818"/>
                  <a:pt x="2649931" y="18288"/>
                </a:cubicBezTo>
                <a:cubicBezTo>
                  <a:pt x="2417470" y="3758"/>
                  <a:pt x="2238426" y="7337"/>
                  <a:pt x="2054657" y="18288"/>
                </a:cubicBezTo>
                <a:cubicBezTo>
                  <a:pt x="1870888" y="29239"/>
                  <a:pt x="1566368" y="45040"/>
                  <a:pt x="1324966" y="18288"/>
                </a:cubicBezTo>
                <a:cubicBezTo>
                  <a:pt x="1083564" y="-8464"/>
                  <a:pt x="787410" y="10946"/>
                  <a:pt x="595274" y="18288"/>
                </a:cubicBezTo>
                <a:cubicBezTo>
                  <a:pt x="403138" y="25630"/>
                  <a:pt x="169622" y="10499"/>
                  <a:pt x="0" y="18288"/>
                </a:cubicBezTo>
                <a:cubicBezTo>
                  <a:pt x="668" y="13665"/>
                  <a:pt x="578" y="5675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xmlns="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22FFCBFB-7669-470F-9F58-7D4C9B18E42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52682" y="548640"/>
            <a:ext cx="6224335" cy="5431536"/>
          </a:xfrm>
        </p:spPr>
        <p:txBody>
          <a:bodyPr anchor="ctr">
            <a:normAutofit/>
          </a:bodyPr>
          <a:lstStyle/>
          <a:p>
            <a:r>
              <a:rPr lang="sv-SE" sz="2200" dirty="0"/>
              <a:t>Inga kostnader!</a:t>
            </a:r>
          </a:p>
          <a:p>
            <a:r>
              <a:rPr lang="sv-SE" sz="2200" dirty="0"/>
              <a:t>Tillgång till kampanjmaterial på svenska och invandrarspråk</a:t>
            </a:r>
          </a:p>
          <a:p>
            <a:r>
              <a:rPr lang="sv-SE" sz="2200" dirty="0"/>
              <a:t>Kampanjmaterial som kan anpassas efter den egna organisationens önskemål och planerade aktiviteter inom cancerprevention</a:t>
            </a:r>
          </a:p>
          <a:p>
            <a:r>
              <a:rPr lang="sv-SE" sz="2200" dirty="0"/>
              <a:t>Egna organisationens logga kan användas I allt kampanjmaterial och synas på projekthemsida</a:t>
            </a:r>
          </a:p>
          <a:p>
            <a:r>
              <a:rPr lang="sv-SE" sz="2200" dirty="0"/>
              <a:t>Kampanjpartner kan välja att;</a:t>
            </a:r>
          </a:p>
          <a:p>
            <a:pPr lvl="1"/>
            <a:r>
              <a:rPr lang="sv-SE" sz="2200" dirty="0"/>
              <a:t>Stötta kampanjen (sprida budskapen) </a:t>
            </a:r>
          </a:p>
          <a:p>
            <a:pPr lvl="1"/>
            <a:r>
              <a:rPr lang="sv-SE" sz="2200" dirty="0"/>
              <a:t>Vara aktivt inblandad i en eller flera PrEv-</a:t>
            </a:r>
            <a:r>
              <a:rPr lang="sv-SE" sz="2200" dirty="0" err="1"/>
              <a:t>can</a:t>
            </a:r>
            <a:r>
              <a:rPr lang="sv-SE" sz="2200" dirty="0"/>
              <a:t> aktiviteter</a:t>
            </a:r>
          </a:p>
          <a:p>
            <a:pPr lvl="1"/>
            <a:r>
              <a:rPr lang="sv-SE" sz="2200" dirty="0"/>
              <a:t>Arrangera sina egna aktiviteter</a:t>
            </a:r>
          </a:p>
        </p:txBody>
      </p:sp>
    </p:spTree>
    <p:extLst>
      <p:ext uri="{BB962C8B-B14F-4D97-AF65-F5344CB8AC3E}">
        <p14:creationId xmlns:p14="http://schemas.microsoft.com/office/powerpoint/2010/main" val="69937477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1E01D293-D28A-477C-8BB9-1AC0231D53CF}"/>
              </a:ext>
            </a:extLst>
          </p:cNvPr>
          <p:cNvSpPr>
            <a:spLocks noGrp="1"/>
          </p:cNvSpPr>
          <p:nvPr>
            <p:ph type="title"/>
          </p:nvPr>
        </p:nvSpPr>
        <p:spPr/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b">
            <a:normAutofit/>
          </a:bodyPr>
          <a:lstStyle/>
          <a:p>
            <a:r>
              <a:rPr lang="sv-SE" sz="4600" b="1"/>
              <a:t>Vad innebär det att vara med?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22FFCBFB-7669-470F-9F58-7D4C9B18E427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 vert="horz" lIns="91440" tIns="45720" rIns="91440" bIns="45720" rtlCol="0">
            <a:normAutofit/>
          </a:bodyPr>
          <a:lstStyle/>
          <a:p>
            <a:r>
              <a:rPr lang="sv-SE" sz="2200" dirty="0"/>
              <a:t>Kampanjmaterial kan inte spridas/användas innan avsedd kampanjmånad</a:t>
            </a:r>
          </a:p>
          <a:p>
            <a:r>
              <a:rPr lang="sv-SE" sz="2200" dirty="0"/>
              <a:t>Kampanjpartner rapporterar om aktiviteter inom 3 månader </a:t>
            </a:r>
            <a:br>
              <a:rPr lang="sv-SE" sz="2200" dirty="0"/>
            </a:br>
            <a:r>
              <a:rPr lang="sv-SE" sz="2200" dirty="0"/>
              <a:t>(digital aktivitetsrapport)</a:t>
            </a:r>
          </a:p>
          <a:p>
            <a:endParaRPr lang="sv-SE" sz="2200" dirty="0">
              <a:cs typeface="Calibri"/>
            </a:endParaRPr>
          </a:p>
          <a:p>
            <a:pPr marL="0" indent="0">
              <a:buNone/>
            </a:pPr>
            <a:r>
              <a:rPr lang="en-US" sz="1600" dirty="0" err="1">
                <a:hlinkClick r:id="rId2"/>
              </a:rPr>
              <a:t>PrEvCan</a:t>
            </a:r>
            <a:r>
              <a:rPr lang="en-US" sz="1600" dirty="0">
                <a:hlinkClick r:id="rId2"/>
              </a:rPr>
              <a:t> - EONS - The European Oncology Nursing Society (cancernurse.eu)</a:t>
            </a:r>
            <a:endParaRPr lang="sv-SE" sz="2200" dirty="0">
              <a:cs typeface="Calibri"/>
            </a:endParaRPr>
          </a:p>
        </p:txBody>
      </p:sp>
      <p:pic>
        <p:nvPicPr>
          <p:cNvPr id="6" name="Platshållare för innehåll 5">
            <a:extLst>
              <a:ext uri="{FF2B5EF4-FFF2-40B4-BE49-F238E27FC236}">
                <a16:creationId xmlns:a16="http://schemas.microsoft.com/office/drawing/2014/main" id="{7E8BE861-EE2C-4A2E-8124-6DFA6FBF2CCC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7256768" y="1825625"/>
            <a:ext cx="3012464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865936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2B97F24A-32CE-4C1C-A50D-3016B394DC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60A0662F-2E34-42E9-A804-41006392DF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936" y="639520"/>
            <a:ext cx="4023360" cy="1719072"/>
          </a:xfrm>
        </p:spPr>
        <p:txBody>
          <a:bodyPr anchor="b">
            <a:normAutofit fontScale="90000"/>
          </a:bodyPr>
          <a:lstStyle/>
          <a:p>
            <a:r>
              <a:rPr lang="sv-SE" sz="3100" b="1" dirty="0"/>
              <a:t>Vill du veta mer?</a:t>
            </a:r>
            <a:br>
              <a:rPr lang="sv-SE" sz="3100" b="1" dirty="0"/>
            </a:br>
            <a:r>
              <a:rPr lang="sv-SE" sz="3100" b="1" dirty="0"/>
              <a:t>Vill din organisation delta</a:t>
            </a:r>
            <a:r>
              <a:rPr lang="sv-SE" sz="3000" b="1" dirty="0"/>
              <a:t>? </a:t>
            </a:r>
            <a:br>
              <a:rPr lang="sv-SE" sz="3000" b="1" dirty="0"/>
            </a:br>
            <a:endParaRPr lang="sv-SE" sz="3000" b="1" dirty="0"/>
          </a:p>
        </p:txBody>
      </p:sp>
      <p:sp>
        <p:nvSpPr>
          <p:cNvPr id="11" name="sketch line">
            <a:extLst>
              <a:ext uri="{FF2B5EF4-FFF2-40B4-BE49-F238E27FC236}">
                <a16:creationId xmlns:a16="http://schemas.microsoft.com/office/drawing/2014/main" id="{CD8B4F24-440B-49E9-B85D-733523DC06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278" y="2573756"/>
            <a:ext cx="3255095" cy="18288"/>
          </a:xfrm>
          <a:custGeom>
            <a:avLst/>
            <a:gdLst>
              <a:gd name="connsiteX0" fmla="*/ 0 w 3255095"/>
              <a:gd name="connsiteY0" fmla="*/ 0 h 18288"/>
              <a:gd name="connsiteX1" fmla="*/ 618468 w 3255095"/>
              <a:gd name="connsiteY1" fmla="*/ 0 h 18288"/>
              <a:gd name="connsiteX2" fmla="*/ 1269487 w 3255095"/>
              <a:gd name="connsiteY2" fmla="*/ 0 h 18288"/>
              <a:gd name="connsiteX3" fmla="*/ 1953057 w 3255095"/>
              <a:gd name="connsiteY3" fmla="*/ 0 h 18288"/>
              <a:gd name="connsiteX4" fmla="*/ 2636627 w 3255095"/>
              <a:gd name="connsiteY4" fmla="*/ 0 h 18288"/>
              <a:gd name="connsiteX5" fmla="*/ 3255095 w 3255095"/>
              <a:gd name="connsiteY5" fmla="*/ 0 h 18288"/>
              <a:gd name="connsiteX6" fmla="*/ 3255095 w 3255095"/>
              <a:gd name="connsiteY6" fmla="*/ 18288 h 18288"/>
              <a:gd name="connsiteX7" fmla="*/ 2538974 w 3255095"/>
              <a:gd name="connsiteY7" fmla="*/ 18288 h 18288"/>
              <a:gd name="connsiteX8" fmla="*/ 1822853 w 3255095"/>
              <a:gd name="connsiteY8" fmla="*/ 18288 h 18288"/>
              <a:gd name="connsiteX9" fmla="*/ 1171834 w 3255095"/>
              <a:gd name="connsiteY9" fmla="*/ 18288 h 18288"/>
              <a:gd name="connsiteX10" fmla="*/ 0 w 3255095"/>
              <a:gd name="connsiteY10" fmla="*/ 18288 h 18288"/>
              <a:gd name="connsiteX11" fmla="*/ 0 w 3255095"/>
              <a:gd name="connsiteY11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255095" h="18288" fill="none" extrusionOk="0">
                <a:moveTo>
                  <a:pt x="0" y="0"/>
                </a:moveTo>
                <a:cubicBezTo>
                  <a:pt x="240201" y="-22123"/>
                  <a:pt x="462021" y="-19623"/>
                  <a:pt x="618468" y="0"/>
                </a:cubicBezTo>
                <a:cubicBezTo>
                  <a:pt x="774915" y="19623"/>
                  <a:pt x="974734" y="2035"/>
                  <a:pt x="1269487" y="0"/>
                </a:cubicBezTo>
                <a:cubicBezTo>
                  <a:pt x="1564240" y="-2035"/>
                  <a:pt x="1733579" y="10639"/>
                  <a:pt x="1953057" y="0"/>
                </a:cubicBezTo>
                <a:cubicBezTo>
                  <a:pt x="2172535" y="-10639"/>
                  <a:pt x="2453962" y="14018"/>
                  <a:pt x="2636627" y="0"/>
                </a:cubicBezTo>
                <a:cubicBezTo>
                  <a:pt x="2819292" y="-14018"/>
                  <a:pt x="3121375" y="5399"/>
                  <a:pt x="3255095" y="0"/>
                </a:cubicBezTo>
                <a:cubicBezTo>
                  <a:pt x="3254386" y="8157"/>
                  <a:pt x="3254682" y="12125"/>
                  <a:pt x="3255095" y="18288"/>
                </a:cubicBezTo>
                <a:cubicBezTo>
                  <a:pt x="3088545" y="23203"/>
                  <a:pt x="2687475" y="7419"/>
                  <a:pt x="2538974" y="18288"/>
                </a:cubicBezTo>
                <a:cubicBezTo>
                  <a:pt x="2390473" y="29157"/>
                  <a:pt x="2137381" y="-8959"/>
                  <a:pt x="1822853" y="18288"/>
                </a:cubicBezTo>
                <a:cubicBezTo>
                  <a:pt x="1508325" y="45535"/>
                  <a:pt x="1466437" y="20385"/>
                  <a:pt x="1171834" y="18288"/>
                </a:cubicBezTo>
                <a:cubicBezTo>
                  <a:pt x="877231" y="16191"/>
                  <a:pt x="561097" y="37643"/>
                  <a:pt x="0" y="18288"/>
                </a:cubicBezTo>
                <a:cubicBezTo>
                  <a:pt x="-46" y="12483"/>
                  <a:pt x="-203" y="6491"/>
                  <a:pt x="0" y="0"/>
                </a:cubicBezTo>
                <a:close/>
              </a:path>
              <a:path w="3255095" h="18288" stroke="0" extrusionOk="0">
                <a:moveTo>
                  <a:pt x="0" y="0"/>
                </a:moveTo>
                <a:cubicBezTo>
                  <a:pt x="291965" y="19429"/>
                  <a:pt x="363155" y="8568"/>
                  <a:pt x="618468" y="0"/>
                </a:cubicBezTo>
                <a:cubicBezTo>
                  <a:pt x="873781" y="-8568"/>
                  <a:pt x="904459" y="-19505"/>
                  <a:pt x="1171834" y="0"/>
                </a:cubicBezTo>
                <a:cubicBezTo>
                  <a:pt x="1439209" y="19505"/>
                  <a:pt x="1744369" y="9790"/>
                  <a:pt x="1887955" y="0"/>
                </a:cubicBezTo>
                <a:cubicBezTo>
                  <a:pt x="2031541" y="-9790"/>
                  <a:pt x="2346378" y="21240"/>
                  <a:pt x="2506423" y="0"/>
                </a:cubicBezTo>
                <a:cubicBezTo>
                  <a:pt x="2666468" y="-21240"/>
                  <a:pt x="2990257" y="30414"/>
                  <a:pt x="3255095" y="0"/>
                </a:cubicBezTo>
                <a:cubicBezTo>
                  <a:pt x="3254831" y="4493"/>
                  <a:pt x="3255479" y="9472"/>
                  <a:pt x="3255095" y="18288"/>
                </a:cubicBezTo>
                <a:cubicBezTo>
                  <a:pt x="3120743" y="16690"/>
                  <a:pt x="2759628" y="42462"/>
                  <a:pt x="2604076" y="18288"/>
                </a:cubicBezTo>
                <a:cubicBezTo>
                  <a:pt x="2448524" y="-5886"/>
                  <a:pt x="2184336" y="19599"/>
                  <a:pt x="1887955" y="18288"/>
                </a:cubicBezTo>
                <a:cubicBezTo>
                  <a:pt x="1591574" y="16977"/>
                  <a:pt x="1548845" y="6870"/>
                  <a:pt x="1334589" y="18288"/>
                </a:cubicBezTo>
                <a:cubicBezTo>
                  <a:pt x="1120333" y="29706"/>
                  <a:pt x="996014" y="9662"/>
                  <a:pt x="683570" y="18288"/>
                </a:cubicBezTo>
                <a:cubicBezTo>
                  <a:pt x="371126" y="26914"/>
                  <a:pt x="198687" y="16167"/>
                  <a:pt x="0" y="18288"/>
                </a:cubicBezTo>
                <a:cubicBezTo>
                  <a:pt x="843" y="9577"/>
                  <a:pt x="371" y="690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3810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xmlns="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8B955662-0D6C-4A20-A2D4-43070A64870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6135" y="2807208"/>
            <a:ext cx="4421355" cy="3918204"/>
          </a:xfrm>
        </p:spPr>
        <p:txBody>
          <a:bodyPr anchor="t">
            <a:normAutofit/>
          </a:bodyPr>
          <a:lstStyle/>
          <a:p>
            <a:pPr marL="0" indent="0" algn="ctr">
              <a:buNone/>
            </a:pPr>
            <a:r>
              <a:rPr lang="sv-SE" sz="2200" dirty="0"/>
              <a:t>Kontakta oss!</a:t>
            </a:r>
          </a:p>
          <a:p>
            <a:pPr marL="0" indent="0" algn="ctr">
              <a:buNone/>
            </a:pPr>
            <a:endParaRPr lang="sv-SE" sz="2200" dirty="0">
              <a:hlinkClick r:id="rId2"/>
            </a:endParaRPr>
          </a:p>
          <a:p>
            <a:pPr marL="0" indent="0" algn="ctr">
              <a:buNone/>
            </a:pPr>
            <a:r>
              <a:rPr lang="sv-SE" sz="2200" dirty="0">
                <a:hlinkClick r:id="rId2"/>
              </a:rPr>
              <a:t>lena.sharp@regionstocksholm.se</a:t>
            </a:r>
            <a:endParaRPr lang="sv-SE" sz="2200" dirty="0"/>
          </a:p>
          <a:p>
            <a:pPr marL="0" indent="0" algn="ctr">
              <a:buNone/>
            </a:pPr>
            <a:r>
              <a:rPr lang="sv-SE" sz="2200" dirty="0">
                <a:hlinkClick r:id="rId3"/>
              </a:rPr>
              <a:t>helena.ullgren@regionstockholm.se</a:t>
            </a:r>
            <a:endParaRPr lang="sv-SE" sz="2200" dirty="0"/>
          </a:p>
          <a:p>
            <a:pPr marL="0" indent="0" algn="ctr">
              <a:buNone/>
            </a:pPr>
            <a:endParaRPr lang="sv-SE" sz="2200" dirty="0"/>
          </a:p>
          <a:p>
            <a:pPr marL="0" indent="0" algn="ctr">
              <a:buNone/>
            </a:pPr>
            <a:r>
              <a:rPr lang="sv-SE" sz="2200" dirty="0"/>
              <a:t>#PrEvCan #CANCERCODE</a:t>
            </a:r>
          </a:p>
          <a:p>
            <a:pPr marL="0" indent="0" algn="ctr">
              <a:buNone/>
            </a:pPr>
            <a:endParaRPr lang="sv-SE" sz="2200" dirty="0"/>
          </a:p>
          <a:p>
            <a:pPr marL="0" indent="0" algn="ctr">
              <a:buNone/>
            </a:pPr>
            <a:r>
              <a:rPr lang="sv-SE" sz="4800" b="1" dirty="0"/>
              <a:t>TACK!</a:t>
            </a:r>
          </a:p>
          <a:p>
            <a:pPr marL="0" indent="0" algn="ctr">
              <a:buNone/>
            </a:pPr>
            <a:endParaRPr lang="sv-SE" sz="4800" b="1" dirty="0"/>
          </a:p>
          <a:p>
            <a:pPr marL="0" indent="0">
              <a:buNone/>
            </a:pPr>
            <a:endParaRPr lang="sv-SE" sz="2200" dirty="0"/>
          </a:p>
        </p:txBody>
      </p:sp>
      <p:pic>
        <p:nvPicPr>
          <p:cNvPr id="6" name="Bildobjekt 5">
            <a:extLst>
              <a:ext uri="{FF2B5EF4-FFF2-40B4-BE49-F238E27FC236}">
                <a16:creationId xmlns:a16="http://schemas.microsoft.com/office/drawing/2014/main" id="{923874B7-5373-44A4-8A17-63EA5A572FA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41760" y="1247630"/>
            <a:ext cx="6962775" cy="3457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781283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45D37F4E-DDB4-456B-97E0-9937730A03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A9F7E6EA-C859-42AE-B1F9-66BE9684E5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2493" y="238539"/>
            <a:ext cx="11018520" cy="1434415"/>
          </a:xfrm>
        </p:spPr>
        <p:txBody>
          <a:bodyPr anchor="b">
            <a:normAutofit/>
          </a:bodyPr>
          <a:lstStyle/>
          <a:p>
            <a:r>
              <a:rPr lang="sv-SE" sz="5400" b="1" dirty="0"/>
              <a:t>EUs cancer plan </a:t>
            </a:r>
          </a:p>
        </p:txBody>
      </p:sp>
      <p:sp>
        <p:nvSpPr>
          <p:cNvPr id="14" name="sketchy line">
            <a:extLst>
              <a:ext uri="{FF2B5EF4-FFF2-40B4-BE49-F238E27FC236}">
                <a16:creationId xmlns:a16="http://schemas.microsoft.com/office/drawing/2014/main" id="{B2DD41CD-8F47-4F56-AD12-4E2FF76969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72493" y="1681544"/>
            <a:ext cx="10972800" cy="18288"/>
          </a:xfrm>
          <a:custGeom>
            <a:avLst/>
            <a:gdLst>
              <a:gd name="connsiteX0" fmla="*/ 0 w 10972800"/>
              <a:gd name="connsiteY0" fmla="*/ 0 h 18288"/>
              <a:gd name="connsiteX1" fmla="*/ 356616 w 10972800"/>
              <a:gd name="connsiteY1" fmla="*/ 0 h 18288"/>
              <a:gd name="connsiteX2" fmla="*/ 1042416 w 10972800"/>
              <a:gd name="connsiteY2" fmla="*/ 0 h 18288"/>
              <a:gd name="connsiteX3" fmla="*/ 1947672 w 10972800"/>
              <a:gd name="connsiteY3" fmla="*/ 0 h 18288"/>
              <a:gd name="connsiteX4" fmla="*/ 2633472 w 10972800"/>
              <a:gd name="connsiteY4" fmla="*/ 0 h 18288"/>
              <a:gd name="connsiteX5" fmla="*/ 2990088 w 10972800"/>
              <a:gd name="connsiteY5" fmla="*/ 0 h 18288"/>
              <a:gd name="connsiteX6" fmla="*/ 3456432 w 10972800"/>
              <a:gd name="connsiteY6" fmla="*/ 0 h 18288"/>
              <a:gd name="connsiteX7" fmla="*/ 4361688 w 10972800"/>
              <a:gd name="connsiteY7" fmla="*/ 0 h 18288"/>
              <a:gd name="connsiteX8" fmla="*/ 5266944 w 10972800"/>
              <a:gd name="connsiteY8" fmla="*/ 0 h 18288"/>
              <a:gd name="connsiteX9" fmla="*/ 6172200 w 10972800"/>
              <a:gd name="connsiteY9" fmla="*/ 0 h 18288"/>
              <a:gd name="connsiteX10" fmla="*/ 6528816 w 10972800"/>
              <a:gd name="connsiteY10" fmla="*/ 0 h 18288"/>
              <a:gd name="connsiteX11" fmla="*/ 7214616 w 10972800"/>
              <a:gd name="connsiteY11" fmla="*/ 0 h 18288"/>
              <a:gd name="connsiteX12" fmla="*/ 7790688 w 10972800"/>
              <a:gd name="connsiteY12" fmla="*/ 0 h 18288"/>
              <a:gd name="connsiteX13" fmla="*/ 8147304 w 10972800"/>
              <a:gd name="connsiteY13" fmla="*/ 0 h 18288"/>
              <a:gd name="connsiteX14" fmla="*/ 9052560 w 10972800"/>
              <a:gd name="connsiteY14" fmla="*/ 0 h 18288"/>
              <a:gd name="connsiteX15" fmla="*/ 9409176 w 10972800"/>
              <a:gd name="connsiteY15" fmla="*/ 0 h 18288"/>
              <a:gd name="connsiteX16" fmla="*/ 9765792 w 10972800"/>
              <a:gd name="connsiteY16" fmla="*/ 0 h 18288"/>
              <a:gd name="connsiteX17" fmla="*/ 10341864 w 10972800"/>
              <a:gd name="connsiteY17" fmla="*/ 0 h 18288"/>
              <a:gd name="connsiteX18" fmla="*/ 10972800 w 10972800"/>
              <a:gd name="connsiteY18" fmla="*/ 0 h 18288"/>
              <a:gd name="connsiteX19" fmla="*/ 10972800 w 10972800"/>
              <a:gd name="connsiteY19" fmla="*/ 18288 h 18288"/>
              <a:gd name="connsiteX20" fmla="*/ 10177272 w 10972800"/>
              <a:gd name="connsiteY20" fmla="*/ 18288 h 18288"/>
              <a:gd name="connsiteX21" fmla="*/ 9820656 w 10972800"/>
              <a:gd name="connsiteY21" fmla="*/ 18288 h 18288"/>
              <a:gd name="connsiteX22" fmla="*/ 9464040 w 10972800"/>
              <a:gd name="connsiteY22" fmla="*/ 18288 h 18288"/>
              <a:gd name="connsiteX23" fmla="*/ 8778240 w 10972800"/>
              <a:gd name="connsiteY23" fmla="*/ 18288 h 18288"/>
              <a:gd name="connsiteX24" fmla="*/ 8421624 w 10972800"/>
              <a:gd name="connsiteY24" fmla="*/ 18288 h 18288"/>
              <a:gd name="connsiteX25" fmla="*/ 7735824 w 10972800"/>
              <a:gd name="connsiteY25" fmla="*/ 18288 h 18288"/>
              <a:gd name="connsiteX26" fmla="*/ 6940296 w 10972800"/>
              <a:gd name="connsiteY26" fmla="*/ 18288 h 18288"/>
              <a:gd name="connsiteX27" fmla="*/ 6254496 w 10972800"/>
              <a:gd name="connsiteY27" fmla="*/ 18288 h 18288"/>
              <a:gd name="connsiteX28" fmla="*/ 5458968 w 10972800"/>
              <a:gd name="connsiteY28" fmla="*/ 18288 h 18288"/>
              <a:gd name="connsiteX29" fmla="*/ 4663440 w 10972800"/>
              <a:gd name="connsiteY29" fmla="*/ 18288 h 18288"/>
              <a:gd name="connsiteX30" fmla="*/ 4306824 w 10972800"/>
              <a:gd name="connsiteY30" fmla="*/ 18288 h 18288"/>
              <a:gd name="connsiteX31" fmla="*/ 3840480 w 10972800"/>
              <a:gd name="connsiteY31" fmla="*/ 18288 h 18288"/>
              <a:gd name="connsiteX32" fmla="*/ 3264408 w 10972800"/>
              <a:gd name="connsiteY32" fmla="*/ 18288 h 18288"/>
              <a:gd name="connsiteX33" fmla="*/ 2578608 w 10972800"/>
              <a:gd name="connsiteY33" fmla="*/ 18288 h 18288"/>
              <a:gd name="connsiteX34" fmla="*/ 1673352 w 10972800"/>
              <a:gd name="connsiteY34" fmla="*/ 18288 h 18288"/>
              <a:gd name="connsiteX35" fmla="*/ 877824 w 10972800"/>
              <a:gd name="connsiteY35" fmla="*/ 18288 h 18288"/>
              <a:gd name="connsiteX36" fmla="*/ 0 w 10972800"/>
              <a:gd name="connsiteY36" fmla="*/ 18288 h 18288"/>
              <a:gd name="connsiteX37" fmla="*/ 0 w 10972800"/>
              <a:gd name="connsiteY37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10972800" h="18288" fill="none" extrusionOk="0">
                <a:moveTo>
                  <a:pt x="0" y="0"/>
                </a:moveTo>
                <a:cubicBezTo>
                  <a:pt x="165916" y="-1866"/>
                  <a:pt x="188720" y="13756"/>
                  <a:pt x="356616" y="0"/>
                </a:cubicBezTo>
                <a:cubicBezTo>
                  <a:pt x="524512" y="-13756"/>
                  <a:pt x="734781" y="8922"/>
                  <a:pt x="1042416" y="0"/>
                </a:cubicBezTo>
                <a:cubicBezTo>
                  <a:pt x="1350051" y="-8922"/>
                  <a:pt x="1595982" y="-26315"/>
                  <a:pt x="1947672" y="0"/>
                </a:cubicBezTo>
                <a:cubicBezTo>
                  <a:pt x="2299362" y="26315"/>
                  <a:pt x="2292691" y="-19526"/>
                  <a:pt x="2633472" y="0"/>
                </a:cubicBezTo>
                <a:cubicBezTo>
                  <a:pt x="2974253" y="19526"/>
                  <a:pt x="2857309" y="10773"/>
                  <a:pt x="2990088" y="0"/>
                </a:cubicBezTo>
                <a:cubicBezTo>
                  <a:pt x="3122867" y="-10773"/>
                  <a:pt x="3359343" y="7194"/>
                  <a:pt x="3456432" y="0"/>
                </a:cubicBezTo>
                <a:cubicBezTo>
                  <a:pt x="3553521" y="-7194"/>
                  <a:pt x="4136258" y="5108"/>
                  <a:pt x="4361688" y="0"/>
                </a:cubicBezTo>
                <a:cubicBezTo>
                  <a:pt x="4587118" y="-5108"/>
                  <a:pt x="4992424" y="-42958"/>
                  <a:pt x="5266944" y="0"/>
                </a:cubicBezTo>
                <a:cubicBezTo>
                  <a:pt x="5541464" y="42958"/>
                  <a:pt x="5882966" y="-3430"/>
                  <a:pt x="6172200" y="0"/>
                </a:cubicBezTo>
                <a:cubicBezTo>
                  <a:pt x="6461434" y="3430"/>
                  <a:pt x="6432127" y="6688"/>
                  <a:pt x="6528816" y="0"/>
                </a:cubicBezTo>
                <a:cubicBezTo>
                  <a:pt x="6625505" y="-6688"/>
                  <a:pt x="6916805" y="-436"/>
                  <a:pt x="7214616" y="0"/>
                </a:cubicBezTo>
                <a:cubicBezTo>
                  <a:pt x="7512427" y="436"/>
                  <a:pt x="7626159" y="-6909"/>
                  <a:pt x="7790688" y="0"/>
                </a:cubicBezTo>
                <a:cubicBezTo>
                  <a:pt x="7955217" y="6909"/>
                  <a:pt x="8048891" y="15307"/>
                  <a:pt x="8147304" y="0"/>
                </a:cubicBezTo>
                <a:cubicBezTo>
                  <a:pt x="8245717" y="-15307"/>
                  <a:pt x="8645618" y="-11734"/>
                  <a:pt x="9052560" y="0"/>
                </a:cubicBezTo>
                <a:cubicBezTo>
                  <a:pt x="9459502" y="11734"/>
                  <a:pt x="9320584" y="8388"/>
                  <a:pt x="9409176" y="0"/>
                </a:cubicBezTo>
                <a:cubicBezTo>
                  <a:pt x="9497768" y="-8388"/>
                  <a:pt x="9644192" y="8379"/>
                  <a:pt x="9765792" y="0"/>
                </a:cubicBezTo>
                <a:cubicBezTo>
                  <a:pt x="9887392" y="-8379"/>
                  <a:pt x="10105220" y="-12663"/>
                  <a:pt x="10341864" y="0"/>
                </a:cubicBezTo>
                <a:cubicBezTo>
                  <a:pt x="10578508" y="12663"/>
                  <a:pt x="10773103" y="-5786"/>
                  <a:pt x="10972800" y="0"/>
                </a:cubicBezTo>
                <a:cubicBezTo>
                  <a:pt x="10972146" y="8818"/>
                  <a:pt x="10972240" y="13823"/>
                  <a:pt x="10972800" y="18288"/>
                </a:cubicBezTo>
                <a:cubicBezTo>
                  <a:pt x="10588778" y="31598"/>
                  <a:pt x="10543381" y="-12698"/>
                  <a:pt x="10177272" y="18288"/>
                </a:cubicBezTo>
                <a:cubicBezTo>
                  <a:pt x="9811163" y="49274"/>
                  <a:pt x="9996817" y="25662"/>
                  <a:pt x="9820656" y="18288"/>
                </a:cubicBezTo>
                <a:cubicBezTo>
                  <a:pt x="9644495" y="10914"/>
                  <a:pt x="9607007" y="31631"/>
                  <a:pt x="9464040" y="18288"/>
                </a:cubicBezTo>
                <a:cubicBezTo>
                  <a:pt x="9321073" y="4945"/>
                  <a:pt x="9114189" y="28940"/>
                  <a:pt x="8778240" y="18288"/>
                </a:cubicBezTo>
                <a:cubicBezTo>
                  <a:pt x="8442291" y="7636"/>
                  <a:pt x="8594763" y="987"/>
                  <a:pt x="8421624" y="18288"/>
                </a:cubicBezTo>
                <a:cubicBezTo>
                  <a:pt x="8248485" y="35589"/>
                  <a:pt x="7929515" y="37573"/>
                  <a:pt x="7735824" y="18288"/>
                </a:cubicBezTo>
                <a:cubicBezTo>
                  <a:pt x="7542133" y="-997"/>
                  <a:pt x="7252504" y="33858"/>
                  <a:pt x="6940296" y="18288"/>
                </a:cubicBezTo>
                <a:cubicBezTo>
                  <a:pt x="6628088" y="2718"/>
                  <a:pt x="6528503" y="48389"/>
                  <a:pt x="6254496" y="18288"/>
                </a:cubicBezTo>
                <a:cubicBezTo>
                  <a:pt x="5980489" y="-11813"/>
                  <a:pt x="5695784" y="-3740"/>
                  <a:pt x="5458968" y="18288"/>
                </a:cubicBezTo>
                <a:cubicBezTo>
                  <a:pt x="5222152" y="40316"/>
                  <a:pt x="5010751" y="19095"/>
                  <a:pt x="4663440" y="18288"/>
                </a:cubicBezTo>
                <a:cubicBezTo>
                  <a:pt x="4316129" y="17481"/>
                  <a:pt x="4425552" y="1606"/>
                  <a:pt x="4306824" y="18288"/>
                </a:cubicBezTo>
                <a:cubicBezTo>
                  <a:pt x="4188096" y="34970"/>
                  <a:pt x="3941535" y="7481"/>
                  <a:pt x="3840480" y="18288"/>
                </a:cubicBezTo>
                <a:cubicBezTo>
                  <a:pt x="3739425" y="29095"/>
                  <a:pt x="3402388" y="17641"/>
                  <a:pt x="3264408" y="18288"/>
                </a:cubicBezTo>
                <a:cubicBezTo>
                  <a:pt x="3126428" y="18935"/>
                  <a:pt x="2776779" y="9983"/>
                  <a:pt x="2578608" y="18288"/>
                </a:cubicBezTo>
                <a:cubicBezTo>
                  <a:pt x="2380437" y="26593"/>
                  <a:pt x="1909468" y="25818"/>
                  <a:pt x="1673352" y="18288"/>
                </a:cubicBezTo>
                <a:cubicBezTo>
                  <a:pt x="1437236" y="10758"/>
                  <a:pt x="1131180" y="49884"/>
                  <a:pt x="877824" y="18288"/>
                </a:cubicBezTo>
                <a:cubicBezTo>
                  <a:pt x="624468" y="-13308"/>
                  <a:pt x="206753" y="2195"/>
                  <a:pt x="0" y="18288"/>
                </a:cubicBezTo>
                <a:cubicBezTo>
                  <a:pt x="313" y="10654"/>
                  <a:pt x="-263" y="4056"/>
                  <a:pt x="0" y="0"/>
                </a:cubicBezTo>
                <a:close/>
              </a:path>
              <a:path w="10972800" h="18288" stroke="0" extrusionOk="0">
                <a:moveTo>
                  <a:pt x="0" y="0"/>
                </a:moveTo>
                <a:cubicBezTo>
                  <a:pt x="164017" y="-17675"/>
                  <a:pt x="309425" y="9913"/>
                  <a:pt x="466344" y="0"/>
                </a:cubicBezTo>
                <a:cubicBezTo>
                  <a:pt x="623263" y="-9913"/>
                  <a:pt x="659300" y="-14524"/>
                  <a:pt x="822960" y="0"/>
                </a:cubicBezTo>
                <a:cubicBezTo>
                  <a:pt x="986620" y="14524"/>
                  <a:pt x="1105222" y="-16481"/>
                  <a:pt x="1289304" y="0"/>
                </a:cubicBezTo>
                <a:cubicBezTo>
                  <a:pt x="1473386" y="16481"/>
                  <a:pt x="1693223" y="26161"/>
                  <a:pt x="1975104" y="0"/>
                </a:cubicBezTo>
                <a:cubicBezTo>
                  <a:pt x="2256985" y="-26161"/>
                  <a:pt x="2435781" y="23061"/>
                  <a:pt x="2770632" y="0"/>
                </a:cubicBezTo>
                <a:cubicBezTo>
                  <a:pt x="3105483" y="-23061"/>
                  <a:pt x="3247479" y="-44011"/>
                  <a:pt x="3675888" y="0"/>
                </a:cubicBezTo>
                <a:cubicBezTo>
                  <a:pt x="4104297" y="44011"/>
                  <a:pt x="4280918" y="4017"/>
                  <a:pt x="4581144" y="0"/>
                </a:cubicBezTo>
                <a:cubicBezTo>
                  <a:pt x="4881370" y="-4017"/>
                  <a:pt x="5021699" y="-11889"/>
                  <a:pt x="5157216" y="0"/>
                </a:cubicBezTo>
                <a:cubicBezTo>
                  <a:pt x="5292733" y="11889"/>
                  <a:pt x="5603398" y="-17698"/>
                  <a:pt x="5952744" y="0"/>
                </a:cubicBezTo>
                <a:cubicBezTo>
                  <a:pt x="6302090" y="17698"/>
                  <a:pt x="6353093" y="-11909"/>
                  <a:pt x="6638544" y="0"/>
                </a:cubicBezTo>
                <a:cubicBezTo>
                  <a:pt x="6923995" y="11909"/>
                  <a:pt x="7053404" y="21630"/>
                  <a:pt x="7214616" y="0"/>
                </a:cubicBezTo>
                <a:cubicBezTo>
                  <a:pt x="7375828" y="-21630"/>
                  <a:pt x="7837963" y="3886"/>
                  <a:pt x="8010144" y="0"/>
                </a:cubicBezTo>
                <a:cubicBezTo>
                  <a:pt x="8182325" y="-3886"/>
                  <a:pt x="8224183" y="16009"/>
                  <a:pt x="8366760" y="0"/>
                </a:cubicBezTo>
                <a:cubicBezTo>
                  <a:pt x="8509337" y="-16009"/>
                  <a:pt x="8687920" y="-5720"/>
                  <a:pt x="8942832" y="0"/>
                </a:cubicBezTo>
                <a:cubicBezTo>
                  <a:pt x="9197744" y="5720"/>
                  <a:pt x="9368437" y="20479"/>
                  <a:pt x="9628632" y="0"/>
                </a:cubicBezTo>
                <a:cubicBezTo>
                  <a:pt x="9888827" y="-20479"/>
                  <a:pt x="10560858" y="-20746"/>
                  <a:pt x="10972800" y="0"/>
                </a:cubicBezTo>
                <a:cubicBezTo>
                  <a:pt x="10972186" y="5722"/>
                  <a:pt x="10972980" y="12495"/>
                  <a:pt x="10972800" y="18288"/>
                </a:cubicBezTo>
                <a:cubicBezTo>
                  <a:pt x="10786146" y="12536"/>
                  <a:pt x="10623717" y="14033"/>
                  <a:pt x="10506456" y="18288"/>
                </a:cubicBezTo>
                <a:cubicBezTo>
                  <a:pt x="10389195" y="22543"/>
                  <a:pt x="10296178" y="20107"/>
                  <a:pt x="10149840" y="18288"/>
                </a:cubicBezTo>
                <a:cubicBezTo>
                  <a:pt x="10003502" y="16469"/>
                  <a:pt x="9767530" y="28891"/>
                  <a:pt x="9464040" y="18288"/>
                </a:cubicBezTo>
                <a:cubicBezTo>
                  <a:pt x="9160550" y="7685"/>
                  <a:pt x="9229050" y="2659"/>
                  <a:pt x="8997696" y="18288"/>
                </a:cubicBezTo>
                <a:cubicBezTo>
                  <a:pt x="8766342" y="33917"/>
                  <a:pt x="8340136" y="34864"/>
                  <a:pt x="8092440" y="18288"/>
                </a:cubicBezTo>
                <a:cubicBezTo>
                  <a:pt x="7844744" y="1712"/>
                  <a:pt x="7863720" y="27405"/>
                  <a:pt x="7735824" y="18288"/>
                </a:cubicBezTo>
                <a:cubicBezTo>
                  <a:pt x="7607928" y="9171"/>
                  <a:pt x="7323619" y="461"/>
                  <a:pt x="7050024" y="18288"/>
                </a:cubicBezTo>
                <a:cubicBezTo>
                  <a:pt x="6776429" y="36115"/>
                  <a:pt x="6787899" y="28206"/>
                  <a:pt x="6693408" y="18288"/>
                </a:cubicBezTo>
                <a:cubicBezTo>
                  <a:pt x="6598917" y="8370"/>
                  <a:pt x="6395231" y="19114"/>
                  <a:pt x="6227064" y="18288"/>
                </a:cubicBezTo>
                <a:cubicBezTo>
                  <a:pt x="6058897" y="17462"/>
                  <a:pt x="5618582" y="1091"/>
                  <a:pt x="5431536" y="18288"/>
                </a:cubicBezTo>
                <a:cubicBezTo>
                  <a:pt x="5244490" y="35485"/>
                  <a:pt x="4729797" y="-9650"/>
                  <a:pt x="4526280" y="18288"/>
                </a:cubicBezTo>
                <a:cubicBezTo>
                  <a:pt x="4322763" y="46226"/>
                  <a:pt x="4216797" y="756"/>
                  <a:pt x="4059936" y="18288"/>
                </a:cubicBezTo>
                <a:cubicBezTo>
                  <a:pt x="3903075" y="35820"/>
                  <a:pt x="3537912" y="42098"/>
                  <a:pt x="3374136" y="18288"/>
                </a:cubicBezTo>
                <a:cubicBezTo>
                  <a:pt x="3210360" y="-5522"/>
                  <a:pt x="3126842" y="39135"/>
                  <a:pt x="2907792" y="18288"/>
                </a:cubicBezTo>
                <a:cubicBezTo>
                  <a:pt x="2688742" y="-2559"/>
                  <a:pt x="2490436" y="34100"/>
                  <a:pt x="2112264" y="18288"/>
                </a:cubicBezTo>
                <a:cubicBezTo>
                  <a:pt x="1734092" y="2476"/>
                  <a:pt x="1744622" y="-7274"/>
                  <a:pt x="1536192" y="18288"/>
                </a:cubicBezTo>
                <a:cubicBezTo>
                  <a:pt x="1327762" y="43850"/>
                  <a:pt x="1189025" y="6435"/>
                  <a:pt x="1069848" y="18288"/>
                </a:cubicBezTo>
                <a:cubicBezTo>
                  <a:pt x="950671" y="30141"/>
                  <a:pt x="858345" y="33684"/>
                  <a:pt x="713232" y="18288"/>
                </a:cubicBezTo>
                <a:cubicBezTo>
                  <a:pt x="568119" y="2892"/>
                  <a:pt x="250292" y="5410"/>
                  <a:pt x="0" y="18288"/>
                </a:cubicBezTo>
                <a:cubicBezTo>
                  <a:pt x="465" y="13062"/>
                  <a:pt x="-894" y="9029"/>
                  <a:pt x="0" y="0"/>
                </a:cubicBezTo>
                <a:close/>
              </a:path>
            </a:pathLst>
          </a:custGeom>
          <a:solidFill>
            <a:schemeClr val="accent2">
              <a:alpha val="75000"/>
            </a:schemeClr>
          </a:solidFill>
          <a:ln w="44450" cap="rnd">
            <a:solidFill>
              <a:schemeClr val="accent2">
                <a:alpha val="75000"/>
              </a:schemeClr>
            </a:solidFill>
            <a:round/>
            <a:extLst>
              <a:ext uri="{C807C97D-BFC1-408E-A445-0C87EB9F89A2}">
                <ask:lineSketchStyleProps xmlns:ask="http://schemas.microsoft.com/office/drawing/2018/sketchyshapes" xmlns="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A85639E6-D68A-790C-741B-F16615B88E8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2492" y="2071316"/>
            <a:ext cx="7007883" cy="4119172"/>
          </a:xfrm>
        </p:spPr>
        <p:txBody>
          <a:bodyPr anchor="t">
            <a:normAutofit/>
          </a:bodyPr>
          <a:lstStyle/>
          <a:p>
            <a:r>
              <a:rPr lang="sv-SE" dirty="0"/>
              <a:t>Lanserades 2021</a:t>
            </a:r>
          </a:p>
          <a:p>
            <a:r>
              <a:rPr lang="sv-SE" dirty="0"/>
              <a:t>Huvudinriktningar</a:t>
            </a:r>
          </a:p>
          <a:p>
            <a:pPr lvl="1"/>
            <a:r>
              <a:rPr lang="sv-SE" sz="2000" dirty="0"/>
              <a:t>Prevention</a:t>
            </a:r>
          </a:p>
          <a:p>
            <a:pPr lvl="1"/>
            <a:r>
              <a:rPr lang="sv-SE" sz="2000" dirty="0"/>
              <a:t>Tidig upptäckt</a:t>
            </a:r>
          </a:p>
          <a:p>
            <a:pPr lvl="1"/>
            <a:r>
              <a:rPr lang="sv-SE" sz="2000" dirty="0"/>
              <a:t>Diagnos och behandling </a:t>
            </a:r>
          </a:p>
          <a:p>
            <a:pPr lvl="1"/>
            <a:r>
              <a:rPr lang="sv-SE" sz="2000" dirty="0"/>
              <a:t>Livskvalitet för de som drabbats</a:t>
            </a:r>
          </a:p>
          <a:p>
            <a:r>
              <a:rPr lang="sv-SE" dirty="0"/>
              <a:t>Stor satsning på att stödja medlemsländerna</a:t>
            </a:r>
          </a:p>
          <a:p>
            <a:pPr lvl="1"/>
            <a:r>
              <a:rPr lang="sv-SE" sz="2000" dirty="0"/>
              <a:t>Finansiering</a:t>
            </a:r>
          </a:p>
          <a:p>
            <a:pPr lvl="1"/>
            <a:r>
              <a:rPr lang="sv-SE" sz="2000" dirty="0"/>
              <a:t>Forskning</a:t>
            </a:r>
          </a:p>
          <a:p>
            <a:pPr lvl="1"/>
            <a:r>
              <a:rPr lang="sv-SE" sz="2000" dirty="0"/>
              <a:t>Data</a:t>
            </a:r>
          </a:p>
        </p:txBody>
      </p:sp>
      <p:pic>
        <p:nvPicPr>
          <p:cNvPr id="5" name="Platshållare för innehåll 4">
            <a:extLst>
              <a:ext uri="{FF2B5EF4-FFF2-40B4-BE49-F238E27FC236}">
                <a16:creationId xmlns:a16="http://schemas.microsoft.com/office/drawing/2014/main" id="{CA4BB017-FAA3-489A-B676-D0065BB1DCB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8960" r="1" b="6460"/>
          <a:stretch/>
        </p:blipFill>
        <p:spPr>
          <a:xfrm>
            <a:off x="7441493" y="2044438"/>
            <a:ext cx="3941064" cy="4096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019954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5" name="Rectangle 14">
            <a:extLst>
              <a:ext uri="{FF2B5EF4-FFF2-40B4-BE49-F238E27FC236}">
                <a16:creationId xmlns:a16="http://schemas.microsoft.com/office/drawing/2014/main" id="{45D37F4E-DDB4-456B-97E0-9937730A03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2CED7743-C780-4CDC-8E5F-5EEA53B668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2493" y="238539"/>
            <a:ext cx="11018520" cy="1434415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5400" b="1" dirty="0"/>
              <a:t>Cancer </a:t>
            </a:r>
            <a:r>
              <a:rPr lang="en-US" sz="5400" b="1" dirty="0" err="1"/>
              <a:t>i</a:t>
            </a:r>
            <a:r>
              <a:rPr lang="en-US" sz="5400" b="1" dirty="0"/>
              <a:t> Europa</a:t>
            </a:r>
          </a:p>
        </p:txBody>
      </p:sp>
      <p:sp>
        <p:nvSpPr>
          <p:cNvPr id="17" name="sketchy line">
            <a:extLst>
              <a:ext uri="{FF2B5EF4-FFF2-40B4-BE49-F238E27FC236}">
                <a16:creationId xmlns:a16="http://schemas.microsoft.com/office/drawing/2014/main" id="{B2DD41CD-8F47-4F56-AD12-4E2FF76969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72493" y="1681544"/>
            <a:ext cx="10972800" cy="18288"/>
          </a:xfrm>
          <a:custGeom>
            <a:avLst/>
            <a:gdLst>
              <a:gd name="connsiteX0" fmla="*/ 0 w 10972800"/>
              <a:gd name="connsiteY0" fmla="*/ 0 h 18288"/>
              <a:gd name="connsiteX1" fmla="*/ 356616 w 10972800"/>
              <a:gd name="connsiteY1" fmla="*/ 0 h 18288"/>
              <a:gd name="connsiteX2" fmla="*/ 1042416 w 10972800"/>
              <a:gd name="connsiteY2" fmla="*/ 0 h 18288"/>
              <a:gd name="connsiteX3" fmla="*/ 1947672 w 10972800"/>
              <a:gd name="connsiteY3" fmla="*/ 0 h 18288"/>
              <a:gd name="connsiteX4" fmla="*/ 2633472 w 10972800"/>
              <a:gd name="connsiteY4" fmla="*/ 0 h 18288"/>
              <a:gd name="connsiteX5" fmla="*/ 2990088 w 10972800"/>
              <a:gd name="connsiteY5" fmla="*/ 0 h 18288"/>
              <a:gd name="connsiteX6" fmla="*/ 3456432 w 10972800"/>
              <a:gd name="connsiteY6" fmla="*/ 0 h 18288"/>
              <a:gd name="connsiteX7" fmla="*/ 4361688 w 10972800"/>
              <a:gd name="connsiteY7" fmla="*/ 0 h 18288"/>
              <a:gd name="connsiteX8" fmla="*/ 5266944 w 10972800"/>
              <a:gd name="connsiteY8" fmla="*/ 0 h 18288"/>
              <a:gd name="connsiteX9" fmla="*/ 6172200 w 10972800"/>
              <a:gd name="connsiteY9" fmla="*/ 0 h 18288"/>
              <a:gd name="connsiteX10" fmla="*/ 6528816 w 10972800"/>
              <a:gd name="connsiteY10" fmla="*/ 0 h 18288"/>
              <a:gd name="connsiteX11" fmla="*/ 7214616 w 10972800"/>
              <a:gd name="connsiteY11" fmla="*/ 0 h 18288"/>
              <a:gd name="connsiteX12" fmla="*/ 7790688 w 10972800"/>
              <a:gd name="connsiteY12" fmla="*/ 0 h 18288"/>
              <a:gd name="connsiteX13" fmla="*/ 8147304 w 10972800"/>
              <a:gd name="connsiteY13" fmla="*/ 0 h 18288"/>
              <a:gd name="connsiteX14" fmla="*/ 9052560 w 10972800"/>
              <a:gd name="connsiteY14" fmla="*/ 0 h 18288"/>
              <a:gd name="connsiteX15" fmla="*/ 9409176 w 10972800"/>
              <a:gd name="connsiteY15" fmla="*/ 0 h 18288"/>
              <a:gd name="connsiteX16" fmla="*/ 9765792 w 10972800"/>
              <a:gd name="connsiteY16" fmla="*/ 0 h 18288"/>
              <a:gd name="connsiteX17" fmla="*/ 10341864 w 10972800"/>
              <a:gd name="connsiteY17" fmla="*/ 0 h 18288"/>
              <a:gd name="connsiteX18" fmla="*/ 10972800 w 10972800"/>
              <a:gd name="connsiteY18" fmla="*/ 0 h 18288"/>
              <a:gd name="connsiteX19" fmla="*/ 10972800 w 10972800"/>
              <a:gd name="connsiteY19" fmla="*/ 18288 h 18288"/>
              <a:gd name="connsiteX20" fmla="*/ 10177272 w 10972800"/>
              <a:gd name="connsiteY20" fmla="*/ 18288 h 18288"/>
              <a:gd name="connsiteX21" fmla="*/ 9820656 w 10972800"/>
              <a:gd name="connsiteY21" fmla="*/ 18288 h 18288"/>
              <a:gd name="connsiteX22" fmla="*/ 9464040 w 10972800"/>
              <a:gd name="connsiteY22" fmla="*/ 18288 h 18288"/>
              <a:gd name="connsiteX23" fmla="*/ 8778240 w 10972800"/>
              <a:gd name="connsiteY23" fmla="*/ 18288 h 18288"/>
              <a:gd name="connsiteX24" fmla="*/ 8421624 w 10972800"/>
              <a:gd name="connsiteY24" fmla="*/ 18288 h 18288"/>
              <a:gd name="connsiteX25" fmla="*/ 7735824 w 10972800"/>
              <a:gd name="connsiteY25" fmla="*/ 18288 h 18288"/>
              <a:gd name="connsiteX26" fmla="*/ 6940296 w 10972800"/>
              <a:gd name="connsiteY26" fmla="*/ 18288 h 18288"/>
              <a:gd name="connsiteX27" fmla="*/ 6254496 w 10972800"/>
              <a:gd name="connsiteY27" fmla="*/ 18288 h 18288"/>
              <a:gd name="connsiteX28" fmla="*/ 5458968 w 10972800"/>
              <a:gd name="connsiteY28" fmla="*/ 18288 h 18288"/>
              <a:gd name="connsiteX29" fmla="*/ 4663440 w 10972800"/>
              <a:gd name="connsiteY29" fmla="*/ 18288 h 18288"/>
              <a:gd name="connsiteX30" fmla="*/ 4306824 w 10972800"/>
              <a:gd name="connsiteY30" fmla="*/ 18288 h 18288"/>
              <a:gd name="connsiteX31" fmla="*/ 3840480 w 10972800"/>
              <a:gd name="connsiteY31" fmla="*/ 18288 h 18288"/>
              <a:gd name="connsiteX32" fmla="*/ 3264408 w 10972800"/>
              <a:gd name="connsiteY32" fmla="*/ 18288 h 18288"/>
              <a:gd name="connsiteX33" fmla="*/ 2578608 w 10972800"/>
              <a:gd name="connsiteY33" fmla="*/ 18288 h 18288"/>
              <a:gd name="connsiteX34" fmla="*/ 1673352 w 10972800"/>
              <a:gd name="connsiteY34" fmla="*/ 18288 h 18288"/>
              <a:gd name="connsiteX35" fmla="*/ 877824 w 10972800"/>
              <a:gd name="connsiteY35" fmla="*/ 18288 h 18288"/>
              <a:gd name="connsiteX36" fmla="*/ 0 w 10972800"/>
              <a:gd name="connsiteY36" fmla="*/ 18288 h 18288"/>
              <a:gd name="connsiteX37" fmla="*/ 0 w 10972800"/>
              <a:gd name="connsiteY37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10972800" h="18288" fill="none" extrusionOk="0">
                <a:moveTo>
                  <a:pt x="0" y="0"/>
                </a:moveTo>
                <a:cubicBezTo>
                  <a:pt x="165916" y="-1866"/>
                  <a:pt x="188720" y="13756"/>
                  <a:pt x="356616" y="0"/>
                </a:cubicBezTo>
                <a:cubicBezTo>
                  <a:pt x="524512" y="-13756"/>
                  <a:pt x="734781" y="8922"/>
                  <a:pt x="1042416" y="0"/>
                </a:cubicBezTo>
                <a:cubicBezTo>
                  <a:pt x="1350051" y="-8922"/>
                  <a:pt x="1595982" y="-26315"/>
                  <a:pt x="1947672" y="0"/>
                </a:cubicBezTo>
                <a:cubicBezTo>
                  <a:pt x="2299362" y="26315"/>
                  <a:pt x="2292691" y="-19526"/>
                  <a:pt x="2633472" y="0"/>
                </a:cubicBezTo>
                <a:cubicBezTo>
                  <a:pt x="2974253" y="19526"/>
                  <a:pt x="2857309" y="10773"/>
                  <a:pt x="2990088" y="0"/>
                </a:cubicBezTo>
                <a:cubicBezTo>
                  <a:pt x="3122867" y="-10773"/>
                  <a:pt x="3359343" y="7194"/>
                  <a:pt x="3456432" y="0"/>
                </a:cubicBezTo>
                <a:cubicBezTo>
                  <a:pt x="3553521" y="-7194"/>
                  <a:pt x="4136258" y="5108"/>
                  <a:pt x="4361688" y="0"/>
                </a:cubicBezTo>
                <a:cubicBezTo>
                  <a:pt x="4587118" y="-5108"/>
                  <a:pt x="4992424" y="-42958"/>
                  <a:pt x="5266944" y="0"/>
                </a:cubicBezTo>
                <a:cubicBezTo>
                  <a:pt x="5541464" y="42958"/>
                  <a:pt x="5882966" y="-3430"/>
                  <a:pt x="6172200" y="0"/>
                </a:cubicBezTo>
                <a:cubicBezTo>
                  <a:pt x="6461434" y="3430"/>
                  <a:pt x="6432127" y="6688"/>
                  <a:pt x="6528816" y="0"/>
                </a:cubicBezTo>
                <a:cubicBezTo>
                  <a:pt x="6625505" y="-6688"/>
                  <a:pt x="6916805" y="-436"/>
                  <a:pt x="7214616" y="0"/>
                </a:cubicBezTo>
                <a:cubicBezTo>
                  <a:pt x="7512427" y="436"/>
                  <a:pt x="7626159" y="-6909"/>
                  <a:pt x="7790688" y="0"/>
                </a:cubicBezTo>
                <a:cubicBezTo>
                  <a:pt x="7955217" y="6909"/>
                  <a:pt x="8048891" y="15307"/>
                  <a:pt x="8147304" y="0"/>
                </a:cubicBezTo>
                <a:cubicBezTo>
                  <a:pt x="8245717" y="-15307"/>
                  <a:pt x="8645618" y="-11734"/>
                  <a:pt x="9052560" y="0"/>
                </a:cubicBezTo>
                <a:cubicBezTo>
                  <a:pt x="9459502" y="11734"/>
                  <a:pt x="9320584" y="8388"/>
                  <a:pt x="9409176" y="0"/>
                </a:cubicBezTo>
                <a:cubicBezTo>
                  <a:pt x="9497768" y="-8388"/>
                  <a:pt x="9644192" y="8379"/>
                  <a:pt x="9765792" y="0"/>
                </a:cubicBezTo>
                <a:cubicBezTo>
                  <a:pt x="9887392" y="-8379"/>
                  <a:pt x="10105220" y="-12663"/>
                  <a:pt x="10341864" y="0"/>
                </a:cubicBezTo>
                <a:cubicBezTo>
                  <a:pt x="10578508" y="12663"/>
                  <a:pt x="10773103" y="-5786"/>
                  <a:pt x="10972800" y="0"/>
                </a:cubicBezTo>
                <a:cubicBezTo>
                  <a:pt x="10972146" y="8818"/>
                  <a:pt x="10972240" y="13823"/>
                  <a:pt x="10972800" y="18288"/>
                </a:cubicBezTo>
                <a:cubicBezTo>
                  <a:pt x="10588778" y="31598"/>
                  <a:pt x="10543381" y="-12698"/>
                  <a:pt x="10177272" y="18288"/>
                </a:cubicBezTo>
                <a:cubicBezTo>
                  <a:pt x="9811163" y="49274"/>
                  <a:pt x="9996817" y="25662"/>
                  <a:pt x="9820656" y="18288"/>
                </a:cubicBezTo>
                <a:cubicBezTo>
                  <a:pt x="9644495" y="10914"/>
                  <a:pt x="9607007" y="31631"/>
                  <a:pt x="9464040" y="18288"/>
                </a:cubicBezTo>
                <a:cubicBezTo>
                  <a:pt x="9321073" y="4945"/>
                  <a:pt x="9114189" y="28940"/>
                  <a:pt x="8778240" y="18288"/>
                </a:cubicBezTo>
                <a:cubicBezTo>
                  <a:pt x="8442291" y="7636"/>
                  <a:pt x="8594763" y="987"/>
                  <a:pt x="8421624" y="18288"/>
                </a:cubicBezTo>
                <a:cubicBezTo>
                  <a:pt x="8248485" y="35589"/>
                  <a:pt x="7929515" y="37573"/>
                  <a:pt x="7735824" y="18288"/>
                </a:cubicBezTo>
                <a:cubicBezTo>
                  <a:pt x="7542133" y="-997"/>
                  <a:pt x="7252504" y="33858"/>
                  <a:pt x="6940296" y="18288"/>
                </a:cubicBezTo>
                <a:cubicBezTo>
                  <a:pt x="6628088" y="2718"/>
                  <a:pt x="6528503" y="48389"/>
                  <a:pt x="6254496" y="18288"/>
                </a:cubicBezTo>
                <a:cubicBezTo>
                  <a:pt x="5980489" y="-11813"/>
                  <a:pt x="5695784" y="-3740"/>
                  <a:pt x="5458968" y="18288"/>
                </a:cubicBezTo>
                <a:cubicBezTo>
                  <a:pt x="5222152" y="40316"/>
                  <a:pt x="5010751" y="19095"/>
                  <a:pt x="4663440" y="18288"/>
                </a:cubicBezTo>
                <a:cubicBezTo>
                  <a:pt x="4316129" y="17481"/>
                  <a:pt x="4425552" y="1606"/>
                  <a:pt x="4306824" y="18288"/>
                </a:cubicBezTo>
                <a:cubicBezTo>
                  <a:pt x="4188096" y="34970"/>
                  <a:pt x="3941535" y="7481"/>
                  <a:pt x="3840480" y="18288"/>
                </a:cubicBezTo>
                <a:cubicBezTo>
                  <a:pt x="3739425" y="29095"/>
                  <a:pt x="3402388" y="17641"/>
                  <a:pt x="3264408" y="18288"/>
                </a:cubicBezTo>
                <a:cubicBezTo>
                  <a:pt x="3126428" y="18935"/>
                  <a:pt x="2776779" y="9983"/>
                  <a:pt x="2578608" y="18288"/>
                </a:cubicBezTo>
                <a:cubicBezTo>
                  <a:pt x="2380437" y="26593"/>
                  <a:pt x="1909468" y="25818"/>
                  <a:pt x="1673352" y="18288"/>
                </a:cubicBezTo>
                <a:cubicBezTo>
                  <a:pt x="1437236" y="10758"/>
                  <a:pt x="1131180" y="49884"/>
                  <a:pt x="877824" y="18288"/>
                </a:cubicBezTo>
                <a:cubicBezTo>
                  <a:pt x="624468" y="-13308"/>
                  <a:pt x="206753" y="2195"/>
                  <a:pt x="0" y="18288"/>
                </a:cubicBezTo>
                <a:cubicBezTo>
                  <a:pt x="313" y="10654"/>
                  <a:pt x="-263" y="4056"/>
                  <a:pt x="0" y="0"/>
                </a:cubicBezTo>
                <a:close/>
              </a:path>
              <a:path w="10972800" h="18288" stroke="0" extrusionOk="0">
                <a:moveTo>
                  <a:pt x="0" y="0"/>
                </a:moveTo>
                <a:cubicBezTo>
                  <a:pt x="164017" y="-17675"/>
                  <a:pt x="309425" y="9913"/>
                  <a:pt x="466344" y="0"/>
                </a:cubicBezTo>
                <a:cubicBezTo>
                  <a:pt x="623263" y="-9913"/>
                  <a:pt x="659300" y="-14524"/>
                  <a:pt x="822960" y="0"/>
                </a:cubicBezTo>
                <a:cubicBezTo>
                  <a:pt x="986620" y="14524"/>
                  <a:pt x="1105222" y="-16481"/>
                  <a:pt x="1289304" y="0"/>
                </a:cubicBezTo>
                <a:cubicBezTo>
                  <a:pt x="1473386" y="16481"/>
                  <a:pt x="1693223" y="26161"/>
                  <a:pt x="1975104" y="0"/>
                </a:cubicBezTo>
                <a:cubicBezTo>
                  <a:pt x="2256985" y="-26161"/>
                  <a:pt x="2435781" y="23061"/>
                  <a:pt x="2770632" y="0"/>
                </a:cubicBezTo>
                <a:cubicBezTo>
                  <a:pt x="3105483" y="-23061"/>
                  <a:pt x="3247479" y="-44011"/>
                  <a:pt x="3675888" y="0"/>
                </a:cubicBezTo>
                <a:cubicBezTo>
                  <a:pt x="4104297" y="44011"/>
                  <a:pt x="4280918" y="4017"/>
                  <a:pt x="4581144" y="0"/>
                </a:cubicBezTo>
                <a:cubicBezTo>
                  <a:pt x="4881370" y="-4017"/>
                  <a:pt x="5021699" y="-11889"/>
                  <a:pt x="5157216" y="0"/>
                </a:cubicBezTo>
                <a:cubicBezTo>
                  <a:pt x="5292733" y="11889"/>
                  <a:pt x="5603398" y="-17698"/>
                  <a:pt x="5952744" y="0"/>
                </a:cubicBezTo>
                <a:cubicBezTo>
                  <a:pt x="6302090" y="17698"/>
                  <a:pt x="6353093" y="-11909"/>
                  <a:pt x="6638544" y="0"/>
                </a:cubicBezTo>
                <a:cubicBezTo>
                  <a:pt x="6923995" y="11909"/>
                  <a:pt x="7053404" y="21630"/>
                  <a:pt x="7214616" y="0"/>
                </a:cubicBezTo>
                <a:cubicBezTo>
                  <a:pt x="7375828" y="-21630"/>
                  <a:pt x="7837963" y="3886"/>
                  <a:pt x="8010144" y="0"/>
                </a:cubicBezTo>
                <a:cubicBezTo>
                  <a:pt x="8182325" y="-3886"/>
                  <a:pt x="8224183" y="16009"/>
                  <a:pt x="8366760" y="0"/>
                </a:cubicBezTo>
                <a:cubicBezTo>
                  <a:pt x="8509337" y="-16009"/>
                  <a:pt x="8687920" y="-5720"/>
                  <a:pt x="8942832" y="0"/>
                </a:cubicBezTo>
                <a:cubicBezTo>
                  <a:pt x="9197744" y="5720"/>
                  <a:pt x="9368437" y="20479"/>
                  <a:pt x="9628632" y="0"/>
                </a:cubicBezTo>
                <a:cubicBezTo>
                  <a:pt x="9888827" y="-20479"/>
                  <a:pt x="10560858" y="-20746"/>
                  <a:pt x="10972800" y="0"/>
                </a:cubicBezTo>
                <a:cubicBezTo>
                  <a:pt x="10972186" y="5722"/>
                  <a:pt x="10972980" y="12495"/>
                  <a:pt x="10972800" y="18288"/>
                </a:cubicBezTo>
                <a:cubicBezTo>
                  <a:pt x="10786146" y="12536"/>
                  <a:pt x="10623717" y="14033"/>
                  <a:pt x="10506456" y="18288"/>
                </a:cubicBezTo>
                <a:cubicBezTo>
                  <a:pt x="10389195" y="22543"/>
                  <a:pt x="10296178" y="20107"/>
                  <a:pt x="10149840" y="18288"/>
                </a:cubicBezTo>
                <a:cubicBezTo>
                  <a:pt x="10003502" y="16469"/>
                  <a:pt x="9767530" y="28891"/>
                  <a:pt x="9464040" y="18288"/>
                </a:cubicBezTo>
                <a:cubicBezTo>
                  <a:pt x="9160550" y="7685"/>
                  <a:pt x="9229050" y="2659"/>
                  <a:pt x="8997696" y="18288"/>
                </a:cubicBezTo>
                <a:cubicBezTo>
                  <a:pt x="8766342" y="33917"/>
                  <a:pt x="8340136" y="34864"/>
                  <a:pt x="8092440" y="18288"/>
                </a:cubicBezTo>
                <a:cubicBezTo>
                  <a:pt x="7844744" y="1712"/>
                  <a:pt x="7863720" y="27405"/>
                  <a:pt x="7735824" y="18288"/>
                </a:cubicBezTo>
                <a:cubicBezTo>
                  <a:pt x="7607928" y="9171"/>
                  <a:pt x="7323619" y="461"/>
                  <a:pt x="7050024" y="18288"/>
                </a:cubicBezTo>
                <a:cubicBezTo>
                  <a:pt x="6776429" y="36115"/>
                  <a:pt x="6787899" y="28206"/>
                  <a:pt x="6693408" y="18288"/>
                </a:cubicBezTo>
                <a:cubicBezTo>
                  <a:pt x="6598917" y="8370"/>
                  <a:pt x="6395231" y="19114"/>
                  <a:pt x="6227064" y="18288"/>
                </a:cubicBezTo>
                <a:cubicBezTo>
                  <a:pt x="6058897" y="17462"/>
                  <a:pt x="5618582" y="1091"/>
                  <a:pt x="5431536" y="18288"/>
                </a:cubicBezTo>
                <a:cubicBezTo>
                  <a:pt x="5244490" y="35485"/>
                  <a:pt x="4729797" y="-9650"/>
                  <a:pt x="4526280" y="18288"/>
                </a:cubicBezTo>
                <a:cubicBezTo>
                  <a:pt x="4322763" y="46226"/>
                  <a:pt x="4216797" y="756"/>
                  <a:pt x="4059936" y="18288"/>
                </a:cubicBezTo>
                <a:cubicBezTo>
                  <a:pt x="3903075" y="35820"/>
                  <a:pt x="3537912" y="42098"/>
                  <a:pt x="3374136" y="18288"/>
                </a:cubicBezTo>
                <a:cubicBezTo>
                  <a:pt x="3210360" y="-5522"/>
                  <a:pt x="3126842" y="39135"/>
                  <a:pt x="2907792" y="18288"/>
                </a:cubicBezTo>
                <a:cubicBezTo>
                  <a:pt x="2688742" y="-2559"/>
                  <a:pt x="2490436" y="34100"/>
                  <a:pt x="2112264" y="18288"/>
                </a:cubicBezTo>
                <a:cubicBezTo>
                  <a:pt x="1734092" y="2476"/>
                  <a:pt x="1744622" y="-7274"/>
                  <a:pt x="1536192" y="18288"/>
                </a:cubicBezTo>
                <a:cubicBezTo>
                  <a:pt x="1327762" y="43850"/>
                  <a:pt x="1189025" y="6435"/>
                  <a:pt x="1069848" y="18288"/>
                </a:cubicBezTo>
                <a:cubicBezTo>
                  <a:pt x="950671" y="30141"/>
                  <a:pt x="858345" y="33684"/>
                  <a:pt x="713232" y="18288"/>
                </a:cubicBezTo>
                <a:cubicBezTo>
                  <a:pt x="568119" y="2892"/>
                  <a:pt x="250292" y="5410"/>
                  <a:pt x="0" y="18288"/>
                </a:cubicBezTo>
                <a:cubicBezTo>
                  <a:pt x="465" y="13062"/>
                  <a:pt x="-894" y="9029"/>
                  <a:pt x="0" y="0"/>
                </a:cubicBezTo>
                <a:close/>
              </a:path>
            </a:pathLst>
          </a:custGeom>
          <a:solidFill>
            <a:schemeClr val="accent2">
              <a:alpha val="75000"/>
            </a:schemeClr>
          </a:solidFill>
          <a:ln w="44450" cap="rnd">
            <a:solidFill>
              <a:schemeClr val="accent2">
                <a:alpha val="75000"/>
              </a:schemeClr>
            </a:solidFill>
            <a:round/>
            <a:extLst>
              <a:ext uri="{C807C97D-BFC1-408E-A445-0C87EB9F89A2}">
                <ask:lineSketchStyleProps xmlns:ask="http://schemas.microsoft.com/office/drawing/2018/sketchyshapes" xmlns="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19" name="Platshållare för innehåll 2">
            <a:extLst>
              <a:ext uri="{FF2B5EF4-FFF2-40B4-BE49-F238E27FC236}">
                <a16:creationId xmlns:a16="http://schemas.microsoft.com/office/drawing/2014/main" id="{B1B9C627-510C-1F3A-672D-41FC0678B684}"/>
              </a:ext>
            </a:extLst>
          </p:cNvPr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1259863159"/>
              </p:ext>
            </p:extLst>
          </p:nvPr>
        </p:nvGraphicFramePr>
        <p:xfrm>
          <a:off x="572493" y="2071316"/>
          <a:ext cx="6713552" cy="41191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8" name="Platshållare för innehåll 7">
            <a:extLst>
              <a:ext uri="{FF2B5EF4-FFF2-40B4-BE49-F238E27FC236}">
                <a16:creationId xmlns:a16="http://schemas.microsoft.com/office/drawing/2014/main" id="{EBA252DD-7121-4FF6-B032-4AB95FA55E0C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 rotWithShape="1">
          <a:blip r:embed="rId8"/>
          <a:srcRect l="33235" r="10727" b="2"/>
          <a:stretch/>
        </p:blipFill>
        <p:spPr>
          <a:xfrm>
            <a:off x="7675658" y="2093976"/>
            <a:ext cx="3941064" cy="4096512"/>
          </a:xfrm>
          <a:prstGeom prst="rect">
            <a:avLst/>
          </a:prstGeom>
        </p:spPr>
      </p:pic>
      <p:sp>
        <p:nvSpPr>
          <p:cNvPr id="10" name="textruta 9">
            <a:extLst>
              <a:ext uri="{FF2B5EF4-FFF2-40B4-BE49-F238E27FC236}">
                <a16:creationId xmlns:a16="http://schemas.microsoft.com/office/drawing/2014/main" id="{4C5D6E87-80BF-4B30-A8AF-1C19ADAC142F}"/>
              </a:ext>
            </a:extLst>
          </p:cNvPr>
          <p:cNvSpPr txBox="1"/>
          <p:nvPr/>
        </p:nvSpPr>
        <p:spPr>
          <a:xfrm>
            <a:off x="852495" y="6250129"/>
            <a:ext cx="1007920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spcAft>
                <a:spcPts val="600"/>
              </a:spcAft>
              <a:buNone/>
            </a:pPr>
            <a:r>
              <a:rPr lang="sv-SE" dirty="0">
                <a:hlinkClick r:id="rId9"/>
              </a:rPr>
              <a:t>European Cancer </a:t>
            </a:r>
            <a:r>
              <a:rPr lang="sv-SE" dirty="0" err="1">
                <a:hlinkClick r:id="rId9"/>
              </a:rPr>
              <a:t>Inequalities</a:t>
            </a:r>
            <a:r>
              <a:rPr lang="sv-SE" dirty="0">
                <a:hlinkClick r:id="rId9"/>
              </a:rPr>
              <a:t> </a:t>
            </a:r>
            <a:r>
              <a:rPr lang="sv-SE" dirty="0" err="1">
                <a:hlinkClick r:id="rId9"/>
              </a:rPr>
              <a:t>Registry</a:t>
            </a:r>
            <a:r>
              <a:rPr lang="sv-SE" dirty="0">
                <a:hlinkClick r:id="rId9"/>
              </a:rPr>
              <a:t> | European Cancer </a:t>
            </a:r>
            <a:r>
              <a:rPr lang="sv-SE" dirty="0" err="1">
                <a:hlinkClick r:id="rId9"/>
              </a:rPr>
              <a:t>Inequalities</a:t>
            </a:r>
            <a:r>
              <a:rPr lang="sv-SE" dirty="0">
                <a:hlinkClick r:id="rId9"/>
              </a:rPr>
              <a:t> </a:t>
            </a:r>
            <a:r>
              <a:rPr lang="sv-SE" dirty="0" err="1">
                <a:hlinkClick r:id="rId9"/>
              </a:rPr>
              <a:t>Registry</a:t>
            </a:r>
            <a:r>
              <a:rPr lang="sv-SE" dirty="0">
                <a:hlinkClick r:id="rId9"/>
              </a:rPr>
              <a:t> (europa.eu)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70023160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8" name="Rectangle 17">
            <a:extLst>
              <a:ext uri="{FF2B5EF4-FFF2-40B4-BE49-F238E27FC236}">
                <a16:creationId xmlns:a16="http://schemas.microsoft.com/office/drawing/2014/main" id="{C3862298-AF85-4572-BED3-52E573EBD4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03E485DD-0C12-45BC-A361-28152A03BB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664207" y="0"/>
            <a:ext cx="2472664" cy="6858000"/>
          </a:xfrm>
          <a:custGeom>
            <a:avLst/>
            <a:gdLst>
              <a:gd name="connsiteX0" fmla="*/ 1056708 w 2472664"/>
              <a:gd name="connsiteY0" fmla="*/ 0 h 6858000"/>
              <a:gd name="connsiteX1" fmla="*/ 2472664 w 2472664"/>
              <a:gd name="connsiteY1" fmla="*/ 0 h 6858000"/>
              <a:gd name="connsiteX2" fmla="*/ 2400427 w 2472664"/>
              <a:gd name="connsiteY2" fmla="*/ 75768 h 6858000"/>
              <a:gd name="connsiteX3" fmla="*/ 1104861 w 2472664"/>
              <a:gd name="connsiteY3" fmla="*/ 3429000 h 6858000"/>
              <a:gd name="connsiteX4" fmla="*/ 2400427 w 2472664"/>
              <a:gd name="connsiteY4" fmla="*/ 6782233 h 6858000"/>
              <a:gd name="connsiteX5" fmla="*/ 2472664 w 2472664"/>
              <a:gd name="connsiteY5" fmla="*/ 6858000 h 6858000"/>
              <a:gd name="connsiteX6" fmla="*/ 1056708 w 2472664"/>
              <a:gd name="connsiteY6" fmla="*/ 6858000 h 6858000"/>
              <a:gd name="connsiteX7" fmla="*/ 1040416 w 2472664"/>
              <a:gd name="connsiteY7" fmla="*/ 6835090 h 6858000"/>
              <a:gd name="connsiteX8" fmla="*/ 0 w 2472664"/>
              <a:gd name="connsiteY8" fmla="*/ 3429000 h 6858000"/>
              <a:gd name="connsiteX9" fmla="*/ 1040416 w 2472664"/>
              <a:gd name="connsiteY9" fmla="*/ 22911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472664" h="6858000">
                <a:moveTo>
                  <a:pt x="1056708" y="0"/>
                </a:moveTo>
                <a:lnTo>
                  <a:pt x="2472664" y="0"/>
                </a:lnTo>
                <a:lnTo>
                  <a:pt x="2400427" y="75768"/>
                </a:lnTo>
                <a:cubicBezTo>
                  <a:pt x="1595469" y="961418"/>
                  <a:pt x="1104861" y="2137915"/>
                  <a:pt x="1104861" y="3429000"/>
                </a:cubicBezTo>
                <a:cubicBezTo>
                  <a:pt x="1104861" y="4720086"/>
                  <a:pt x="1595469" y="5896583"/>
                  <a:pt x="2400427" y="6782233"/>
                </a:cubicBezTo>
                <a:lnTo>
                  <a:pt x="2472664" y="6858000"/>
                </a:lnTo>
                <a:lnTo>
                  <a:pt x="1056708" y="6858000"/>
                </a:lnTo>
                <a:lnTo>
                  <a:pt x="1040416" y="6835090"/>
                </a:lnTo>
                <a:cubicBezTo>
                  <a:pt x="383551" y="5862802"/>
                  <a:pt x="0" y="4690693"/>
                  <a:pt x="0" y="3429000"/>
                </a:cubicBezTo>
                <a:cubicBezTo>
                  <a:pt x="0" y="2167308"/>
                  <a:pt x="383551" y="995199"/>
                  <a:pt x="1040416" y="22911"/>
                </a:cubicBezTo>
                <a:close/>
              </a:path>
            </a:pathLst>
          </a:custGeom>
          <a:solidFill>
            <a:schemeClr val="tx1">
              <a:lumMod val="50000"/>
              <a:lumOff val="50000"/>
              <a:alpha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2" name="Freeform: Shape 21">
            <a:extLst>
              <a:ext uri="{FF2B5EF4-FFF2-40B4-BE49-F238E27FC236}">
                <a16:creationId xmlns:a16="http://schemas.microsoft.com/office/drawing/2014/main" id="{6D6B998F-CA62-4EE6-B7E7-046377D4F7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703038" y="1992863"/>
            <a:ext cx="1488962" cy="2872274"/>
          </a:xfrm>
          <a:custGeom>
            <a:avLst/>
            <a:gdLst>
              <a:gd name="connsiteX0" fmla="*/ 1436137 w 1488962"/>
              <a:gd name="connsiteY0" fmla="*/ 0 h 2872274"/>
              <a:gd name="connsiteX1" fmla="*/ 1488962 w 1488962"/>
              <a:gd name="connsiteY1" fmla="*/ 2668 h 2872274"/>
              <a:gd name="connsiteX2" fmla="*/ 1488962 w 1488962"/>
              <a:gd name="connsiteY2" fmla="*/ 2869607 h 2872274"/>
              <a:gd name="connsiteX3" fmla="*/ 1436137 w 1488962"/>
              <a:gd name="connsiteY3" fmla="*/ 2872274 h 2872274"/>
              <a:gd name="connsiteX4" fmla="*/ 0 w 1488962"/>
              <a:gd name="connsiteY4" fmla="*/ 1436137 h 2872274"/>
              <a:gd name="connsiteX5" fmla="*/ 1436137 w 1488962"/>
              <a:gd name="connsiteY5" fmla="*/ 0 h 28722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488962" h="2872274">
                <a:moveTo>
                  <a:pt x="1436137" y="0"/>
                </a:moveTo>
                <a:lnTo>
                  <a:pt x="1488962" y="2668"/>
                </a:lnTo>
                <a:lnTo>
                  <a:pt x="1488962" y="2869607"/>
                </a:lnTo>
                <a:lnTo>
                  <a:pt x="1436137" y="2872274"/>
                </a:lnTo>
                <a:cubicBezTo>
                  <a:pt x="642980" y="2872274"/>
                  <a:pt x="0" y="2229294"/>
                  <a:pt x="0" y="1436137"/>
                </a:cubicBezTo>
                <a:cubicBezTo>
                  <a:pt x="0" y="642980"/>
                  <a:pt x="642980" y="0"/>
                  <a:pt x="1436137" y="0"/>
                </a:cubicBezTo>
                <a:close/>
              </a:path>
            </a:pathLst>
          </a:custGeom>
          <a:solidFill>
            <a:schemeClr val="accent6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B0E980A8-CA6B-45C7-B2CC-C64C1BCD71D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62363" y="1114425"/>
            <a:ext cx="3240088" cy="2209800"/>
          </a:xfrm>
          <a:prstGeom prst="rect">
            <a:avLst/>
          </a:prstGeom>
        </p:spPr>
      </p:pic>
      <p:sp>
        <p:nvSpPr>
          <p:cNvPr id="4" name="textruta 3">
            <a:extLst>
              <a:ext uri="{FF2B5EF4-FFF2-40B4-BE49-F238E27FC236}">
                <a16:creationId xmlns:a16="http://schemas.microsoft.com/office/drawing/2014/main" id="{381255F2-61CA-41A9-83FB-F297B4222670}"/>
              </a:ext>
            </a:extLst>
          </p:cNvPr>
          <p:cNvSpPr txBox="1"/>
          <p:nvPr/>
        </p:nvSpPr>
        <p:spPr>
          <a:xfrm>
            <a:off x="3632200" y="645318"/>
            <a:ext cx="3240088" cy="441325"/>
          </a:xfrm>
          <a:prstGeom prst="rect">
            <a:avLst/>
          </a:prstGeom>
          <a:solidFill>
            <a:srgbClr val="000000">
              <a:alpha val="50000"/>
            </a:srgbClr>
          </a:solidFill>
          <a:ln>
            <a:noFill/>
          </a:ln>
        </p:spPr>
        <p:txBody>
          <a:bodyPr wrap="square" rtlCol="0" anchor="ctr">
            <a:noAutofit/>
          </a:bodyPr>
          <a:lstStyle/>
          <a:p>
            <a:pPr algn="ctr">
              <a:spcAft>
                <a:spcPts val="600"/>
              </a:spcAft>
            </a:pPr>
            <a:r>
              <a:rPr lang="sv-SE" sz="1600" b="1" dirty="0">
                <a:solidFill>
                  <a:srgbClr val="FFFFFF"/>
                </a:solidFill>
              </a:rPr>
              <a:t>Fetma (=)</a:t>
            </a:r>
            <a:endParaRPr lang="sv-SE" sz="850" b="1" dirty="0">
              <a:solidFill>
                <a:srgbClr val="FFFFFF"/>
              </a:solidFill>
            </a:endParaRPr>
          </a:p>
        </p:txBody>
      </p:sp>
      <p:pic>
        <p:nvPicPr>
          <p:cNvPr id="12" name="Bildobjekt 11">
            <a:extLst>
              <a:ext uri="{FF2B5EF4-FFF2-40B4-BE49-F238E27FC236}">
                <a16:creationId xmlns:a16="http://schemas.microsoft.com/office/drawing/2014/main" id="{8B565E75-5C80-48E3-B31A-45AA721A905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59600" y="1114425"/>
            <a:ext cx="3198813" cy="2209800"/>
          </a:xfrm>
          <a:prstGeom prst="rect">
            <a:avLst/>
          </a:prstGeom>
        </p:spPr>
      </p:pic>
      <p:sp>
        <p:nvSpPr>
          <p:cNvPr id="13" name="textruta 12">
            <a:extLst>
              <a:ext uri="{FF2B5EF4-FFF2-40B4-BE49-F238E27FC236}">
                <a16:creationId xmlns:a16="http://schemas.microsoft.com/office/drawing/2014/main" id="{7649BD0F-573D-463E-8A8A-39B923FB15D8}"/>
              </a:ext>
            </a:extLst>
          </p:cNvPr>
          <p:cNvSpPr txBox="1"/>
          <p:nvPr/>
        </p:nvSpPr>
        <p:spPr>
          <a:xfrm>
            <a:off x="6944518" y="617537"/>
            <a:ext cx="3198813" cy="441325"/>
          </a:xfrm>
          <a:prstGeom prst="rect">
            <a:avLst/>
          </a:prstGeom>
          <a:solidFill>
            <a:srgbClr val="000000">
              <a:alpha val="50000"/>
            </a:srgbClr>
          </a:solidFill>
          <a:ln>
            <a:noFill/>
          </a:ln>
        </p:spPr>
        <p:txBody>
          <a:bodyPr wrap="square" rtlCol="0" anchor="ctr">
            <a:noAutofit/>
          </a:bodyPr>
          <a:lstStyle/>
          <a:p>
            <a:pPr algn="ctr">
              <a:spcAft>
                <a:spcPts val="600"/>
              </a:spcAft>
            </a:pPr>
            <a:r>
              <a:rPr lang="sv-SE" sz="1600" b="1" dirty="0">
                <a:solidFill>
                  <a:srgbClr val="FFFFFF"/>
                </a:solidFill>
              </a:rPr>
              <a:t>Intag av frukt och grönt (-)</a:t>
            </a:r>
          </a:p>
        </p:txBody>
      </p:sp>
      <p:pic>
        <p:nvPicPr>
          <p:cNvPr id="9" name="Bildobjekt 8">
            <a:extLst>
              <a:ext uri="{FF2B5EF4-FFF2-40B4-BE49-F238E27FC236}">
                <a16:creationId xmlns:a16="http://schemas.microsoft.com/office/drawing/2014/main" id="{2C71F367-9648-4B0F-991A-7F6B3B8AFCF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92526" y="3909218"/>
            <a:ext cx="3209925" cy="2363788"/>
          </a:xfrm>
          <a:prstGeom prst="rect">
            <a:avLst/>
          </a:prstGeom>
        </p:spPr>
      </p:pic>
      <p:sp>
        <p:nvSpPr>
          <p:cNvPr id="10" name="textruta 9">
            <a:extLst>
              <a:ext uri="{FF2B5EF4-FFF2-40B4-BE49-F238E27FC236}">
                <a16:creationId xmlns:a16="http://schemas.microsoft.com/office/drawing/2014/main" id="{B7E4E321-B2D2-4BC0-868D-658F2C2395FB}"/>
              </a:ext>
            </a:extLst>
          </p:cNvPr>
          <p:cNvSpPr txBox="1"/>
          <p:nvPr/>
        </p:nvSpPr>
        <p:spPr>
          <a:xfrm>
            <a:off x="3632200" y="3434690"/>
            <a:ext cx="3209925" cy="441325"/>
          </a:xfrm>
          <a:prstGeom prst="rect">
            <a:avLst/>
          </a:prstGeom>
          <a:solidFill>
            <a:srgbClr val="000000">
              <a:alpha val="50000"/>
            </a:srgbClr>
          </a:solidFill>
          <a:ln>
            <a:noFill/>
          </a:ln>
        </p:spPr>
        <p:txBody>
          <a:bodyPr wrap="square" rtlCol="0" anchor="ctr">
            <a:noAutofit/>
          </a:bodyPr>
          <a:lstStyle/>
          <a:p>
            <a:pPr algn="ctr">
              <a:spcAft>
                <a:spcPts val="600"/>
              </a:spcAft>
            </a:pPr>
            <a:r>
              <a:rPr lang="sv-SE" sz="1600" b="1" dirty="0">
                <a:solidFill>
                  <a:srgbClr val="FFFFFF"/>
                </a:solidFill>
              </a:rPr>
              <a:t>Fysisk inaktivitet (+)</a:t>
            </a:r>
          </a:p>
        </p:txBody>
      </p:sp>
      <p:pic>
        <p:nvPicPr>
          <p:cNvPr id="6" name="Bildobjekt 5">
            <a:extLst>
              <a:ext uri="{FF2B5EF4-FFF2-40B4-BE49-F238E27FC236}">
                <a16:creationId xmlns:a16="http://schemas.microsoft.com/office/drawing/2014/main" id="{DC28DAEC-CF2A-4FA7-820B-7C31D09B585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59600" y="3876675"/>
            <a:ext cx="3228975" cy="2363788"/>
          </a:xfrm>
          <a:prstGeom prst="rect">
            <a:avLst/>
          </a:prstGeom>
        </p:spPr>
      </p:pic>
      <p:sp>
        <p:nvSpPr>
          <p:cNvPr id="7" name="textruta 6">
            <a:extLst>
              <a:ext uri="{FF2B5EF4-FFF2-40B4-BE49-F238E27FC236}">
                <a16:creationId xmlns:a16="http://schemas.microsoft.com/office/drawing/2014/main" id="{EC22E3F1-B812-47B7-BDDC-B2DA50A0B7F6}"/>
              </a:ext>
            </a:extLst>
          </p:cNvPr>
          <p:cNvSpPr txBox="1"/>
          <p:nvPr/>
        </p:nvSpPr>
        <p:spPr>
          <a:xfrm>
            <a:off x="6929438" y="3412331"/>
            <a:ext cx="3228975" cy="441325"/>
          </a:xfrm>
          <a:prstGeom prst="rect">
            <a:avLst/>
          </a:prstGeom>
          <a:solidFill>
            <a:srgbClr val="000000">
              <a:alpha val="50000"/>
            </a:srgbClr>
          </a:solidFill>
          <a:ln>
            <a:noFill/>
          </a:ln>
        </p:spPr>
        <p:txBody>
          <a:bodyPr wrap="square" rtlCol="0" anchor="ctr">
            <a:noAutofit/>
          </a:bodyPr>
          <a:lstStyle/>
          <a:p>
            <a:pPr algn="ctr">
              <a:spcAft>
                <a:spcPts val="600"/>
              </a:spcAft>
            </a:pPr>
            <a:r>
              <a:rPr lang="sv-SE" sz="1600" b="1" dirty="0">
                <a:solidFill>
                  <a:srgbClr val="FFFFFF"/>
                </a:solidFill>
              </a:rPr>
              <a:t>Hög alkoholkonsumtion (=)</a:t>
            </a:r>
          </a:p>
        </p:txBody>
      </p:sp>
      <p:sp>
        <p:nvSpPr>
          <p:cNvPr id="14" name="textruta 13">
            <a:extLst>
              <a:ext uri="{FF2B5EF4-FFF2-40B4-BE49-F238E27FC236}">
                <a16:creationId xmlns:a16="http://schemas.microsoft.com/office/drawing/2014/main" id="{43D47CD4-75C8-40FD-BC9D-DB5F31D81621}"/>
              </a:ext>
            </a:extLst>
          </p:cNvPr>
          <p:cNvSpPr txBox="1"/>
          <p:nvPr/>
        </p:nvSpPr>
        <p:spPr>
          <a:xfrm>
            <a:off x="301358" y="760288"/>
            <a:ext cx="247266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3600" b="1" dirty="0"/>
              <a:t>Några riskfaktorer…</a:t>
            </a:r>
          </a:p>
        </p:txBody>
      </p:sp>
      <p:pic>
        <p:nvPicPr>
          <p:cNvPr id="15" name="Bildobjekt 14">
            <a:extLst>
              <a:ext uri="{FF2B5EF4-FFF2-40B4-BE49-F238E27FC236}">
                <a16:creationId xmlns:a16="http://schemas.microsoft.com/office/drawing/2014/main" id="{8DC9D0A4-3F41-4073-A124-7E785334416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059570" y="6292998"/>
            <a:ext cx="10132430" cy="4999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690774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8" name="Rectangle 17">
            <a:extLst>
              <a:ext uri="{FF2B5EF4-FFF2-40B4-BE49-F238E27FC236}">
                <a16:creationId xmlns:a16="http://schemas.microsoft.com/office/drawing/2014/main" id="{C3862298-AF85-4572-BED3-52E573EBD4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03E485DD-0C12-45BC-A361-28152A03BB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664207" y="0"/>
            <a:ext cx="2472664" cy="6858000"/>
          </a:xfrm>
          <a:custGeom>
            <a:avLst/>
            <a:gdLst>
              <a:gd name="connsiteX0" fmla="*/ 1056708 w 2472664"/>
              <a:gd name="connsiteY0" fmla="*/ 0 h 6858000"/>
              <a:gd name="connsiteX1" fmla="*/ 2472664 w 2472664"/>
              <a:gd name="connsiteY1" fmla="*/ 0 h 6858000"/>
              <a:gd name="connsiteX2" fmla="*/ 2400427 w 2472664"/>
              <a:gd name="connsiteY2" fmla="*/ 75768 h 6858000"/>
              <a:gd name="connsiteX3" fmla="*/ 1104861 w 2472664"/>
              <a:gd name="connsiteY3" fmla="*/ 3429000 h 6858000"/>
              <a:gd name="connsiteX4" fmla="*/ 2400427 w 2472664"/>
              <a:gd name="connsiteY4" fmla="*/ 6782233 h 6858000"/>
              <a:gd name="connsiteX5" fmla="*/ 2472664 w 2472664"/>
              <a:gd name="connsiteY5" fmla="*/ 6858000 h 6858000"/>
              <a:gd name="connsiteX6" fmla="*/ 1056708 w 2472664"/>
              <a:gd name="connsiteY6" fmla="*/ 6858000 h 6858000"/>
              <a:gd name="connsiteX7" fmla="*/ 1040416 w 2472664"/>
              <a:gd name="connsiteY7" fmla="*/ 6835090 h 6858000"/>
              <a:gd name="connsiteX8" fmla="*/ 0 w 2472664"/>
              <a:gd name="connsiteY8" fmla="*/ 3429000 h 6858000"/>
              <a:gd name="connsiteX9" fmla="*/ 1040416 w 2472664"/>
              <a:gd name="connsiteY9" fmla="*/ 22911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472664" h="6858000">
                <a:moveTo>
                  <a:pt x="1056708" y="0"/>
                </a:moveTo>
                <a:lnTo>
                  <a:pt x="2472664" y="0"/>
                </a:lnTo>
                <a:lnTo>
                  <a:pt x="2400427" y="75768"/>
                </a:lnTo>
                <a:cubicBezTo>
                  <a:pt x="1595469" y="961418"/>
                  <a:pt x="1104861" y="2137915"/>
                  <a:pt x="1104861" y="3429000"/>
                </a:cubicBezTo>
                <a:cubicBezTo>
                  <a:pt x="1104861" y="4720086"/>
                  <a:pt x="1595469" y="5896583"/>
                  <a:pt x="2400427" y="6782233"/>
                </a:cubicBezTo>
                <a:lnTo>
                  <a:pt x="2472664" y="6858000"/>
                </a:lnTo>
                <a:lnTo>
                  <a:pt x="1056708" y="6858000"/>
                </a:lnTo>
                <a:lnTo>
                  <a:pt x="1040416" y="6835090"/>
                </a:lnTo>
                <a:cubicBezTo>
                  <a:pt x="383551" y="5862802"/>
                  <a:pt x="0" y="4690693"/>
                  <a:pt x="0" y="3429000"/>
                </a:cubicBezTo>
                <a:cubicBezTo>
                  <a:pt x="0" y="2167308"/>
                  <a:pt x="383551" y="995199"/>
                  <a:pt x="1040416" y="22911"/>
                </a:cubicBezTo>
                <a:close/>
              </a:path>
            </a:pathLst>
          </a:custGeom>
          <a:solidFill>
            <a:schemeClr val="tx1">
              <a:lumMod val="50000"/>
              <a:lumOff val="50000"/>
              <a:alpha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" name="Freeform: Shape 21">
            <a:extLst>
              <a:ext uri="{FF2B5EF4-FFF2-40B4-BE49-F238E27FC236}">
                <a16:creationId xmlns:a16="http://schemas.microsoft.com/office/drawing/2014/main" id="{6D6B998F-CA62-4EE6-B7E7-046377D4F7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703038" y="1992863"/>
            <a:ext cx="1488962" cy="2872274"/>
          </a:xfrm>
          <a:custGeom>
            <a:avLst/>
            <a:gdLst>
              <a:gd name="connsiteX0" fmla="*/ 1436137 w 1488962"/>
              <a:gd name="connsiteY0" fmla="*/ 0 h 2872274"/>
              <a:gd name="connsiteX1" fmla="*/ 1488962 w 1488962"/>
              <a:gd name="connsiteY1" fmla="*/ 2668 h 2872274"/>
              <a:gd name="connsiteX2" fmla="*/ 1488962 w 1488962"/>
              <a:gd name="connsiteY2" fmla="*/ 2869607 h 2872274"/>
              <a:gd name="connsiteX3" fmla="*/ 1436137 w 1488962"/>
              <a:gd name="connsiteY3" fmla="*/ 2872274 h 2872274"/>
              <a:gd name="connsiteX4" fmla="*/ 0 w 1488962"/>
              <a:gd name="connsiteY4" fmla="*/ 1436137 h 2872274"/>
              <a:gd name="connsiteX5" fmla="*/ 1436137 w 1488962"/>
              <a:gd name="connsiteY5" fmla="*/ 0 h 28722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488962" h="2872274">
                <a:moveTo>
                  <a:pt x="1436137" y="0"/>
                </a:moveTo>
                <a:lnTo>
                  <a:pt x="1488962" y="2668"/>
                </a:lnTo>
                <a:lnTo>
                  <a:pt x="1488962" y="2869607"/>
                </a:lnTo>
                <a:lnTo>
                  <a:pt x="1436137" y="2872274"/>
                </a:lnTo>
                <a:cubicBezTo>
                  <a:pt x="642980" y="2872274"/>
                  <a:pt x="0" y="2229294"/>
                  <a:pt x="0" y="1436137"/>
                </a:cubicBezTo>
                <a:cubicBezTo>
                  <a:pt x="0" y="642980"/>
                  <a:pt x="642980" y="0"/>
                  <a:pt x="1436137" y="0"/>
                </a:cubicBezTo>
                <a:close/>
              </a:path>
            </a:pathLst>
          </a:custGeom>
          <a:solidFill>
            <a:schemeClr val="accent6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6" name="Bildobjekt 5">
            <a:extLst>
              <a:ext uri="{FF2B5EF4-FFF2-40B4-BE49-F238E27FC236}">
                <a16:creationId xmlns:a16="http://schemas.microsoft.com/office/drawing/2014/main" id="{DC28DAEC-CF2A-4FA7-820B-7C31D09B585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72130" y="1574467"/>
            <a:ext cx="6075389" cy="4398264"/>
          </a:xfrm>
          <a:prstGeom prst="rect">
            <a:avLst/>
          </a:prstGeom>
        </p:spPr>
      </p:pic>
      <p:sp>
        <p:nvSpPr>
          <p:cNvPr id="7" name="textruta 6">
            <a:extLst>
              <a:ext uri="{FF2B5EF4-FFF2-40B4-BE49-F238E27FC236}">
                <a16:creationId xmlns:a16="http://schemas.microsoft.com/office/drawing/2014/main" id="{EC22E3F1-B812-47B7-BDDC-B2DA50A0B7F6}"/>
              </a:ext>
            </a:extLst>
          </p:cNvPr>
          <p:cNvSpPr txBox="1"/>
          <p:nvPr/>
        </p:nvSpPr>
        <p:spPr>
          <a:xfrm>
            <a:off x="5372130" y="1003667"/>
            <a:ext cx="6075389" cy="415499"/>
          </a:xfrm>
          <a:prstGeom prst="rect">
            <a:avLst/>
          </a:prstGeom>
          <a:solidFill>
            <a:srgbClr val="000000">
              <a:alpha val="50000"/>
            </a:srgbClr>
          </a:solidFill>
          <a:ln>
            <a:noFill/>
          </a:ln>
        </p:spPr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2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Hög alkoholkonsumtion (=)</a:t>
            </a:r>
          </a:p>
        </p:txBody>
      </p:sp>
      <p:sp>
        <p:nvSpPr>
          <p:cNvPr id="14" name="textruta 13">
            <a:extLst>
              <a:ext uri="{FF2B5EF4-FFF2-40B4-BE49-F238E27FC236}">
                <a16:creationId xmlns:a16="http://schemas.microsoft.com/office/drawing/2014/main" id="{43D47CD4-75C8-40FD-BC9D-DB5F31D81621}"/>
              </a:ext>
            </a:extLst>
          </p:cNvPr>
          <p:cNvSpPr txBox="1"/>
          <p:nvPr/>
        </p:nvSpPr>
        <p:spPr>
          <a:xfrm>
            <a:off x="64655" y="1211416"/>
            <a:ext cx="5148073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sv-SE" sz="2400" b="1" dirty="0">
                <a:solidFill>
                  <a:prstClr val="black"/>
                </a:solidFill>
                <a:latin typeface="Calibri" panose="020F0502020204030204"/>
              </a:rPr>
              <a:t>Alkoholkonsumtion i Europa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v-SE" sz="2400" dirty="0">
                <a:solidFill>
                  <a:prstClr val="black"/>
                </a:solidFill>
                <a:latin typeface="Calibri" panose="020F0502020204030204"/>
              </a:rPr>
              <a:t>50 % högre än genomsnittet i världen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v-SE" sz="2400" dirty="0">
                <a:solidFill>
                  <a:prstClr val="black"/>
                </a:solidFill>
                <a:latin typeface="Calibri" panose="020F0502020204030204"/>
              </a:rPr>
              <a:t>9.98 vs 6.4 liter/vuxen/år</a:t>
            </a: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sv-SE" sz="2400" b="1" dirty="0">
                <a:solidFill>
                  <a:prstClr val="black"/>
                </a:solidFill>
                <a:latin typeface="Calibri" panose="020F0502020204030204"/>
              </a:rPr>
              <a:t>Mål i EUs cancerplan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sv-SE" sz="2400" dirty="0">
                <a:solidFill>
                  <a:prstClr val="black"/>
                </a:solidFill>
                <a:latin typeface="Calibri" panose="020F0502020204030204"/>
              </a:rPr>
              <a:t>Minska alkoholkonsumtionen med</a:t>
            </a:r>
            <a:br>
              <a:rPr lang="sv-SE" sz="2400" dirty="0">
                <a:solidFill>
                  <a:prstClr val="black"/>
                </a:solidFill>
                <a:latin typeface="Calibri" panose="020F0502020204030204"/>
              </a:rPr>
            </a:br>
            <a:r>
              <a:rPr lang="sv-SE" sz="2400" dirty="0">
                <a:solidFill>
                  <a:prstClr val="black"/>
                </a:solidFill>
                <a:latin typeface="Calibri" panose="020F0502020204030204"/>
              </a:rPr>
              <a:t> ≥ 10 % till 2025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v-SE" sz="2400" dirty="0">
                <a:solidFill>
                  <a:prstClr val="black"/>
                </a:solidFill>
                <a:latin typeface="Calibri" panose="020F0502020204030204"/>
              </a:rPr>
              <a:t>Stödja medlemsländer och organisationer med åtgärder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v-SE" sz="2400" dirty="0">
                <a:solidFill>
                  <a:prstClr val="black"/>
                </a:solidFill>
                <a:latin typeface="Calibri" panose="020F0502020204030204"/>
              </a:rPr>
              <a:t>Se över EU direktiv kring skatt och </a:t>
            </a:r>
            <a:r>
              <a:rPr lang="sv-SE" sz="2400" dirty="0">
                <a:latin typeface="Calibri" panose="020F0502020204030204"/>
              </a:rPr>
              <a:t>inköp av alkohol för privatpersoner mellan länder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sv-SE" sz="240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5" name="Bildobjekt 14">
            <a:extLst>
              <a:ext uri="{FF2B5EF4-FFF2-40B4-BE49-F238E27FC236}">
                <a16:creationId xmlns:a16="http://schemas.microsoft.com/office/drawing/2014/main" id="{8DC9D0A4-3F41-4073-A124-7E785334416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59570" y="6137058"/>
            <a:ext cx="10132430" cy="4999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426476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8" name="Rectangle 27">
            <a:extLst>
              <a:ext uri="{FF2B5EF4-FFF2-40B4-BE49-F238E27FC236}">
                <a16:creationId xmlns:a16="http://schemas.microsoft.com/office/drawing/2014/main" id="{93245F62-CCC4-49E4-B95B-EA6C1E7905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sketch line">
            <a:extLst>
              <a:ext uri="{FF2B5EF4-FFF2-40B4-BE49-F238E27FC236}">
                <a16:creationId xmlns:a16="http://schemas.microsoft.com/office/drawing/2014/main" id="{E6C0DD6B-6AA3-448F-9B99-8386295BC1B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807702" y="5509052"/>
            <a:ext cx="4572000" cy="18288"/>
          </a:xfrm>
          <a:custGeom>
            <a:avLst/>
            <a:gdLst>
              <a:gd name="connsiteX0" fmla="*/ 0 w 4572000"/>
              <a:gd name="connsiteY0" fmla="*/ 0 h 18288"/>
              <a:gd name="connsiteX1" fmla="*/ 515983 w 4572000"/>
              <a:gd name="connsiteY1" fmla="*/ 0 h 18288"/>
              <a:gd name="connsiteX2" fmla="*/ 1031966 w 4572000"/>
              <a:gd name="connsiteY2" fmla="*/ 0 h 18288"/>
              <a:gd name="connsiteX3" fmla="*/ 1639389 w 4572000"/>
              <a:gd name="connsiteY3" fmla="*/ 0 h 18288"/>
              <a:gd name="connsiteX4" fmla="*/ 2383971 w 4572000"/>
              <a:gd name="connsiteY4" fmla="*/ 0 h 18288"/>
              <a:gd name="connsiteX5" fmla="*/ 2945674 w 4572000"/>
              <a:gd name="connsiteY5" fmla="*/ 0 h 18288"/>
              <a:gd name="connsiteX6" fmla="*/ 3507377 w 4572000"/>
              <a:gd name="connsiteY6" fmla="*/ 0 h 18288"/>
              <a:gd name="connsiteX7" fmla="*/ 4572000 w 4572000"/>
              <a:gd name="connsiteY7" fmla="*/ 0 h 18288"/>
              <a:gd name="connsiteX8" fmla="*/ 4572000 w 4572000"/>
              <a:gd name="connsiteY8" fmla="*/ 18288 h 18288"/>
              <a:gd name="connsiteX9" fmla="*/ 3873137 w 4572000"/>
              <a:gd name="connsiteY9" fmla="*/ 18288 h 18288"/>
              <a:gd name="connsiteX10" fmla="*/ 3311434 w 4572000"/>
              <a:gd name="connsiteY10" fmla="*/ 18288 h 18288"/>
              <a:gd name="connsiteX11" fmla="*/ 2749731 w 4572000"/>
              <a:gd name="connsiteY11" fmla="*/ 18288 h 18288"/>
              <a:gd name="connsiteX12" fmla="*/ 2050869 w 4572000"/>
              <a:gd name="connsiteY12" fmla="*/ 18288 h 18288"/>
              <a:gd name="connsiteX13" fmla="*/ 1306286 w 4572000"/>
              <a:gd name="connsiteY13" fmla="*/ 18288 h 18288"/>
              <a:gd name="connsiteX14" fmla="*/ 790303 w 4572000"/>
              <a:gd name="connsiteY14" fmla="*/ 18288 h 18288"/>
              <a:gd name="connsiteX15" fmla="*/ 0 w 4572000"/>
              <a:gd name="connsiteY15" fmla="*/ 18288 h 18288"/>
              <a:gd name="connsiteX16" fmla="*/ 0 w 4572000"/>
              <a:gd name="connsiteY16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572000" h="18288" fill="none" extrusionOk="0">
                <a:moveTo>
                  <a:pt x="0" y="0"/>
                </a:moveTo>
                <a:cubicBezTo>
                  <a:pt x="105156" y="-20963"/>
                  <a:pt x="340432" y="822"/>
                  <a:pt x="515983" y="0"/>
                </a:cubicBezTo>
                <a:cubicBezTo>
                  <a:pt x="691534" y="-822"/>
                  <a:pt x="850679" y="16479"/>
                  <a:pt x="1031966" y="0"/>
                </a:cubicBezTo>
                <a:cubicBezTo>
                  <a:pt x="1213253" y="-16479"/>
                  <a:pt x="1443646" y="-18730"/>
                  <a:pt x="1639389" y="0"/>
                </a:cubicBezTo>
                <a:cubicBezTo>
                  <a:pt x="1835132" y="18730"/>
                  <a:pt x="2159975" y="18531"/>
                  <a:pt x="2383971" y="0"/>
                </a:cubicBezTo>
                <a:cubicBezTo>
                  <a:pt x="2607967" y="-18531"/>
                  <a:pt x="2719096" y="-12030"/>
                  <a:pt x="2945674" y="0"/>
                </a:cubicBezTo>
                <a:cubicBezTo>
                  <a:pt x="3172252" y="12030"/>
                  <a:pt x="3269167" y="27666"/>
                  <a:pt x="3507377" y="0"/>
                </a:cubicBezTo>
                <a:cubicBezTo>
                  <a:pt x="3745587" y="-27666"/>
                  <a:pt x="4116741" y="18705"/>
                  <a:pt x="4572000" y="0"/>
                </a:cubicBezTo>
                <a:cubicBezTo>
                  <a:pt x="4572895" y="8974"/>
                  <a:pt x="4571454" y="9359"/>
                  <a:pt x="4572000" y="18288"/>
                </a:cubicBezTo>
                <a:cubicBezTo>
                  <a:pt x="4374698" y="3942"/>
                  <a:pt x="4098874" y="-11042"/>
                  <a:pt x="3873137" y="18288"/>
                </a:cubicBezTo>
                <a:cubicBezTo>
                  <a:pt x="3647400" y="47618"/>
                  <a:pt x="3517055" y="5421"/>
                  <a:pt x="3311434" y="18288"/>
                </a:cubicBezTo>
                <a:cubicBezTo>
                  <a:pt x="3105813" y="31155"/>
                  <a:pt x="3025168" y="17856"/>
                  <a:pt x="2749731" y="18288"/>
                </a:cubicBezTo>
                <a:cubicBezTo>
                  <a:pt x="2474294" y="18720"/>
                  <a:pt x="2291766" y="-14168"/>
                  <a:pt x="2050869" y="18288"/>
                </a:cubicBezTo>
                <a:cubicBezTo>
                  <a:pt x="1809972" y="50744"/>
                  <a:pt x="1540276" y="46798"/>
                  <a:pt x="1306286" y="18288"/>
                </a:cubicBezTo>
                <a:cubicBezTo>
                  <a:pt x="1072296" y="-10222"/>
                  <a:pt x="972445" y="19645"/>
                  <a:pt x="790303" y="18288"/>
                </a:cubicBezTo>
                <a:cubicBezTo>
                  <a:pt x="608161" y="16931"/>
                  <a:pt x="200981" y="8241"/>
                  <a:pt x="0" y="18288"/>
                </a:cubicBezTo>
                <a:cubicBezTo>
                  <a:pt x="-229" y="14222"/>
                  <a:pt x="509" y="5816"/>
                  <a:pt x="0" y="0"/>
                </a:cubicBezTo>
                <a:close/>
              </a:path>
              <a:path w="4572000" h="18288" stroke="0" extrusionOk="0">
                <a:moveTo>
                  <a:pt x="0" y="0"/>
                </a:moveTo>
                <a:cubicBezTo>
                  <a:pt x="143285" y="-9565"/>
                  <a:pt x="327959" y="-11498"/>
                  <a:pt x="561703" y="0"/>
                </a:cubicBezTo>
                <a:cubicBezTo>
                  <a:pt x="795447" y="11498"/>
                  <a:pt x="838260" y="18255"/>
                  <a:pt x="1077686" y="0"/>
                </a:cubicBezTo>
                <a:cubicBezTo>
                  <a:pt x="1317112" y="-18255"/>
                  <a:pt x="1437472" y="23514"/>
                  <a:pt x="1639389" y="0"/>
                </a:cubicBezTo>
                <a:cubicBezTo>
                  <a:pt x="1841306" y="-23514"/>
                  <a:pt x="2037142" y="-12551"/>
                  <a:pt x="2292531" y="0"/>
                </a:cubicBezTo>
                <a:cubicBezTo>
                  <a:pt x="2547920" y="12551"/>
                  <a:pt x="2810436" y="-20352"/>
                  <a:pt x="2991394" y="0"/>
                </a:cubicBezTo>
                <a:cubicBezTo>
                  <a:pt x="3172352" y="20352"/>
                  <a:pt x="3530025" y="-13347"/>
                  <a:pt x="3735977" y="0"/>
                </a:cubicBezTo>
                <a:cubicBezTo>
                  <a:pt x="3941929" y="13347"/>
                  <a:pt x="4161497" y="34086"/>
                  <a:pt x="4572000" y="0"/>
                </a:cubicBezTo>
                <a:cubicBezTo>
                  <a:pt x="4571545" y="6162"/>
                  <a:pt x="4571903" y="11775"/>
                  <a:pt x="4572000" y="18288"/>
                </a:cubicBezTo>
                <a:cubicBezTo>
                  <a:pt x="4228040" y="36490"/>
                  <a:pt x="4199736" y="42557"/>
                  <a:pt x="3873137" y="18288"/>
                </a:cubicBezTo>
                <a:cubicBezTo>
                  <a:pt x="3546538" y="-5981"/>
                  <a:pt x="3472124" y="16809"/>
                  <a:pt x="3128554" y="18288"/>
                </a:cubicBezTo>
                <a:cubicBezTo>
                  <a:pt x="2784984" y="19767"/>
                  <a:pt x="2735896" y="-17781"/>
                  <a:pt x="2383971" y="18288"/>
                </a:cubicBezTo>
                <a:cubicBezTo>
                  <a:pt x="2032046" y="54357"/>
                  <a:pt x="2019324" y="2920"/>
                  <a:pt x="1867989" y="18288"/>
                </a:cubicBezTo>
                <a:cubicBezTo>
                  <a:pt x="1716654" y="33656"/>
                  <a:pt x="1418675" y="32575"/>
                  <a:pt x="1169126" y="18288"/>
                </a:cubicBezTo>
                <a:cubicBezTo>
                  <a:pt x="919577" y="4001"/>
                  <a:pt x="798537" y="16165"/>
                  <a:pt x="561703" y="18288"/>
                </a:cubicBezTo>
                <a:cubicBezTo>
                  <a:pt x="324869" y="20411"/>
                  <a:pt x="221395" y="-912"/>
                  <a:pt x="0" y="18288"/>
                </a:cubicBezTo>
                <a:cubicBezTo>
                  <a:pt x="766" y="10800"/>
                  <a:pt x="-457" y="818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xmlns="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12">
            <a:extLst>
              <a:ext uri="{FF2B5EF4-FFF2-40B4-BE49-F238E27FC236}">
                <a16:creationId xmlns:a16="http://schemas.microsoft.com/office/drawing/2014/main" id="{D87DCA01-34A5-4D31-B011-DDADDDAEED02}"/>
              </a:ext>
            </a:extLst>
          </p:cNvPr>
          <p:cNvSpPr txBox="1"/>
          <p:nvPr/>
        </p:nvSpPr>
        <p:spPr>
          <a:xfrm>
            <a:off x="2401432" y="5769477"/>
            <a:ext cx="6847076" cy="8463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BE" sz="1300" b="1" dirty="0">
                <a:solidFill>
                  <a:srgbClr val="CB441F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#PrEvCan #CANCERCODE</a:t>
            </a:r>
            <a:br>
              <a:rPr lang="sv-SE" sz="1200" dirty="0"/>
            </a:br>
            <a:r>
              <a:rPr lang="sv-SE" sz="1200" b="1" i="0" dirty="0">
                <a:solidFill>
                  <a:srgbClr val="C00000"/>
                </a:solidFill>
                <a:effectLst/>
                <a:latin typeface="Calibri" panose="020F0502020204030204" pitchFamily="34" charset="0"/>
              </a:rPr>
              <a:t>PrEvCan är ett initiativ av EONS och genomförs i samverkan med ESMO </a:t>
            </a:r>
            <a:br>
              <a:rPr lang="sv-SE" sz="1200" b="1" i="0" dirty="0">
                <a:solidFill>
                  <a:srgbClr val="C00000"/>
                </a:solidFill>
                <a:effectLst/>
                <a:latin typeface="Calibri" panose="020F0502020204030204" pitchFamily="34" charset="0"/>
              </a:rPr>
            </a:br>
            <a:r>
              <a:rPr lang="sv-SE" sz="1200" b="1" i="0" dirty="0">
                <a:solidFill>
                  <a:srgbClr val="C00000"/>
                </a:solidFill>
                <a:effectLst/>
                <a:latin typeface="Calibri" panose="020F0502020204030204" pitchFamily="34" charset="0"/>
              </a:rPr>
              <a:t>som viktigaste partner. Läs mer på</a:t>
            </a:r>
            <a:r>
              <a:rPr lang="nl-BE" sz="1200" b="1" dirty="0">
                <a:solidFill>
                  <a:srgbClr val="CB441F"/>
                </a:solidFill>
                <a:cs typeface="Aharoni" panose="02010803020104030203" pitchFamily="2" charset="-79"/>
              </a:rPr>
              <a:t>: www.cancernurse.eu/</a:t>
            </a:r>
            <a:r>
              <a:rPr lang="cs-CZ" sz="1200" b="1" dirty="0">
                <a:solidFill>
                  <a:srgbClr val="CB441F"/>
                </a:solidFill>
                <a:cs typeface="Aharoni" panose="02010803020104030203" pitchFamily="2" charset="-79"/>
              </a:rPr>
              <a:t>prev</a:t>
            </a:r>
            <a:r>
              <a:rPr lang="en-US" sz="1200" b="1" dirty="0">
                <a:solidFill>
                  <a:srgbClr val="CB441F"/>
                </a:solidFill>
                <a:cs typeface="Aharoni" panose="02010803020104030203" pitchFamily="2" charset="-79"/>
              </a:rPr>
              <a:t>can</a:t>
            </a:r>
            <a:br>
              <a:rPr lang="nl-BE" sz="1200" b="1" dirty="0">
                <a:solidFill>
                  <a:srgbClr val="2585C2"/>
                </a:solidFill>
                <a:cs typeface="Aharoni" panose="02010803020104030203" pitchFamily="2" charset="-79"/>
              </a:rPr>
            </a:br>
            <a:endParaRPr lang="en-GB" sz="1200" b="1" dirty="0">
              <a:solidFill>
                <a:srgbClr val="2585C2"/>
              </a:solidFill>
              <a:cs typeface="Aharoni" panose="02010803020104030203" pitchFamily="2" charset="-79"/>
            </a:endParaRPr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92FE456A-2A13-4B03-9C0D-0BAAAD48E8C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90251" y="1021193"/>
            <a:ext cx="6980952" cy="34666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274347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28E5C335-06E0-40B4-AD81-FBCF78DDE3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5400" b="1" dirty="0"/>
              <a:t>Lite </a:t>
            </a:r>
            <a:r>
              <a:rPr lang="en-GB" sz="5400" b="1" dirty="0" err="1"/>
              <a:t>siffror</a:t>
            </a:r>
            <a:r>
              <a:rPr lang="en-GB" sz="5400" b="1" dirty="0"/>
              <a:t>….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92F3C7A4-9A77-4851-A2A4-CBC6B465DBC5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sv-SE" sz="2200" dirty="0"/>
              <a:t>Omfattande cancerpreventivt projekt med fler än 60 organisationer inblandade</a:t>
            </a:r>
          </a:p>
          <a:p>
            <a:r>
              <a:rPr lang="sv-SE" sz="2200" dirty="0"/>
              <a:t>22 länder, varav 18 EU länder </a:t>
            </a:r>
          </a:p>
          <a:p>
            <a:r>
              <a:rPr lang="sv-SE" sz="2200" dirty="0"/>
              <a:t>Kampanjmaterial översätts till 25 språk</a:t>
            </a:r>
          </a:p>
          <a:p>
            <a:r>
              <a:rPr lang="sv-SE" sz="2200" dirty="0"/>
              <a:t>Sökt EU action Grant, 3 medsökande </a:t>
            </a:r>
          </a:p>
          <a:p>
            <a:r>
              <a:rPr lang="sv-SE" sz="2200" dirty="0" err="1"/>
              <a:t>PrEvCan</a:t>
            </a:r>
            <a:r>
              <a:rPr lang="sv-SE" sz="2200" dirty="0"/>
              <a:t> är baserat på </a:t>
            </a:r>
            <a:r>
              <a:rPr lang="sv-SE" sz="2200" b="1" dirty="0"/>
              <a:t>European </a:t>
            </a:r>
            <a:r>
              <a:rPr lang="sv-SE" sz="2200" b="1" dirty="0" err="1"/>
              <a:t>Code</a:t>
            </a:r>
            <a:r>
              <a:rPr lang="sv-SE" sz="2200" b="1" dirty="0"/>
              <a:t> </a:t>
            </a:r>
            <a:r>
              <a:rPr lang="sv-SE" sz="2200" b="1" dirty="0" err="1"/>
              <a:t>Against</a:t>
            </a:r>
            <a:r>
              <a:rPr lang="sv-SE" sz="2200" b="1" dirty="0"/>
              <a:t> Cancer</a:t>
            </a:r>
          </a:p>
        </p:txBody>
      </p:sp>
      <p:pic>
        <p:nvPicPr>
          <p:cNvPr id="6" name="Platshållare för innehåll 5">
            <a:extLst>
              <a:ext uri="{FF2B5EF4-FFF2-40B4-BE49-F238E27FC236}">
                <a16:creationId xmlns:a16="http://schemas.microsoft.com/office/drawing/2014/main" id="{D00247FD-C1AF-4CA9-9801-DE955C9C7D9A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953250" y="523874"/>
            <a:ext cx="4118253" cy="6203539"/>
          </a:xfrm>
        </p:spPr>
      </p:pic>
    </p:spTree>
    <p:extLst>
      <p:ext uri="{BB962C8B-B14F-4D97-AF65-F5344CB8AC3E}">
        <p14:creationId xmlns:p14="http://schemas.microsoft.com/office/powerpoint/2010/main" val="41536874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F13C74B1-5B17-4795-BED0-7140497B44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818EB438-A1E5-4D68-B3DD-12C5C7E362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325369"/>
            <a:ext cx="4368602" cy="1956841"/>
          </a:xfrm>
        </p:spPr>
        <p:txBody>
          <a:bodyPr anchor="b">
            <a:normAutofit/>
          </a:bodyPr>
          <a:lstStyle/>
          <a:p>
            <a:r>
              <a:rPr lang="sv-SE" sz="5400" b="1"/>
              <a:t>Fokus</a:t>
            </a:r>
          </a:p>
        </p:txBody>
      </p:sp>
      <p:sp>
        <p:nvSpPr>
          <p:cNvPr id="16" name="sketchy line">
            <a:extLst>
              <a:ext uri="{FF2B5EF4-FFF2-40B4-BE49-F238E27FC236}">
                <a16:creationId xmlns:a16="http://schemas.microsoft.com/office/drawing/2014/main" id="{D4974D33-8DC5-464E-8C6D-BE58F0669C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80" y="2586994"/>
            <a:ext cx="3474720" cy="18288"/>
          </a:xfrm>
          <a:custGeom>
            <a:avLst/>
            <a:gdLst>
              <a:gd name="connsiteX0" fmla="*/ 0 w 3474720"/>
              <a:gd name="connsiteY0" fmla="*/ 0 h 18288"/>
              <a:gd name="connsiteX1" fmla="*/ 694944 w 3474720"/>
              <a:gd name="connsiteY1" fmla="*/ 0 h 18288"/>
              <a:gd name="connsiteX2" fmla="*/ 1355141 w 3474720"/>
              <a:gd name="connsiteY2" fmla="*/ 0 h 18288"/>
              <a:gd name="connsiteX3" fmla="*/ 2015338 w 3474720"/>
              <a:gd name="connsiteY3" fmla="*/ 0 h 18288"/>
              <a:gd name="connsiteX4" fmla="*/ 2779776 w 3474720"/>
              <a:gd name="connsiteY4" fmla="*/ 0 h 18288"/>
              <a:gd name="connsiteX5" fmla="*/ 3474720 w 3474720"/>
              <a:gd name="connsiteY5" fmla="*/ 0 h 18288"/>
              <a:gd name="connsiteX6" fmla="*/ 3474720 w 3474720"/>
              <a:gd name="connsiteY6" fmla="*/ 18288 h 18288"/>
              <a:gd name="connsiteX7" fmla="*/ 2779776 w 3474720"/>
              <a:gd name="connsiteY7" fmla="*/ 18288 h 18288"/>
              <a:gd name="connsiteX8" fmla="*/ 2189074 w 3474720"/>
              <a:gd name="connsiteY8" fmla="*/ 18288 h 18288"/>
              <a:gd name="connsiteX9" fmla="*/ 1528877 w 3474720"/>
              <a:gd name="connsiteY9" fmla="*/ 18288 h 18288"/>
              <a:gd name="connsiteX10" fmla="*/ 868680 w 3474720"/>
              <a:gd name="connsiteY10" fmla="*/ 18288 h 18288"/>
              <a:gd name="connsiteX11" fmla="*/ 0 w 3474720"/>
              <a:gd name="connsiteY11" fmla="*/ 18288 h 18288"/>
              <a:gd name="connsiteX12" fmla="*/ 0 w 3474720"/>
              <a:gd name="connsiteY12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474720" h="18288" fill="none" extrusionOk="0">
                <a:moveTo>
                  <a:pt x="0" y="0"/>
                </a:moveTo>
                <a:cubicBezTo>
                  <a:pt x="224454" y="-14544"/>
                  <a:pt x="495407" y="26540"/>
                  <a:pt x="694944" y="0"/>
                </a:cubicBezTo>
                <a:cubicBezTo>
                  <a:pt x="894481" y="-26540"/>
                  <a:pt x="1130063" y="24713"/>
                  <a:pt x="1355141" y="0"/>
                </a:cubicBezTo>
                <a:cubicBezTo>
                  <a:pt x="1580219" y="-24713"/>
                  <a:pt x="1820099" y="26695"/>
                  <a:pt x="2015338" y="0"/>
                </a:cubicBezTo>
                <a:cubicBezTo>
                  <a:pt x="2210577" y="-26695"/>
                  <a:pt x="2402045" y="165"/>
                  <a:pt x="2779776" y="0"/>
                </a:cubicBezTo>
                <a:cubicBezTo>
                  <a:pt x="3157507" y="-165"/>
                  <a:pt x="3286859" y="-15571"/>
                  <a:pt x="3474720" y="0"/>
                </a:cubicBezTo>
                <a:cubicBezTo>
                  <a:pt x="3474286" y="7551"/>
                  <a:pt x="3474253" y="9822"/>
                  <a:pt x="3474720" y="18288"/>
                </a:cubicBezTo>
                <a:cubicBezTo>
                  <a:pt x="3233904" y="29845"/>
                  <a:pt x="2945134" y="-5256"/>
                  <a:pt x="2779776" y="18288"/>
                </a:cubicBezTo>
                <a:cubicBezTo>
                  <a:pt x="2614418" y="41832"/>
                  <a:pt x="2339768" y="22709"/>
                  <a:pt x="2189074" y="18288"/>
                </a:cubicBezTo>
                <a:cubicBezTo>
                  <a:pt x="2038380" y="13867"/>
                  <a:pt x="1817434" y="-4947"/>
                  <a:pt x="1528877" y="18288"/>
                </a:cubicBezTo>
                <a:cubicBezTo>
                  <a:pt x="1240320" y="41523"/>
                  <a:pt x="1042447" y="37198"/>
                  <a:pt x="868680" y="18288"/>
                </a:cubicBezTo>
                <a:cubicBezTo>
                  <a:pt x="694913" y="-622"/>
                  <a:pt x="233232" y="44909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w="3474720" h="18288" stroke="0" extrusionOk="0">
                <a:moveTo>
                  <a:pt x="0" y="0"/>
                </a:moveTo>
                <a:cubicBezTo>
                  <a:pt x="202328" y="-14716"/>
                  <a:pt x="332722" y="-11499"/>
                  <a:pt x="625450" y="0"/>
                </a:cubicBezTo>
                <a:cubicBezTo>
                  <a:pt x="918178" y="11499"/>
                  <a:pt x="1096688" y="5123"/>
                  <a:pt x="1389888" y="0"/>
                </a:cubicBezTo>
                <a:cubicBezTo>
                  <a:pt x="1683088" y="-5123"/>
                  <a:pt x="1835981" y="-14038"/>
                  <a:pt x="1980590" y="0"/>
                </a:cubicBezTo>
                <a:cubicBezTo>
                  <a:pt x="2125199" y="14038"/>
                  <a:pt x="2396099" y="-7203"/>
                  <a:pt x="2571293" y="0"/>
                </a:cubicBezTo>
                <a:cubicBezTo>
                  <a:pt x="2746487" y="7203"/>
                  <a:pt x="3041609" y="-12036"/>
                  <a:pt x="3474720" y="0"/>
                </a:cubicBezTo>
                <a:cubicBezTo>
                  <a:pt x="3474638" y="4406"/>
                  <a:pt x="3474631" y="9982"/>
                  <a:pt x="3474720" y="18288"/>
                </a:cubicBezTo>
                <a:cubicBezTo>
                  <a:pt x="3324873" y="21876"/>
                  <a:pt x="3136771" y="12587"/>
                  <a:pt x="2814523" y="18288"/>
                </a:cubicBezTo>
                <a:cubicBezTo>
                  <a:pt x="2492275" y="23989"/>
                  <a:pt x="2294402" y="47111"/>
                  <a:pt x="2154326" y="18288"/>
                </a:cubicBezTo>
                <a:cubicBezTo>
                  <a:pt x="2014250" y="-10535"/>
                  <a:pt x="1820317" y="33903"/>
                  <a:pt x="1494130" y="18288"/>
                </a:cubicBezTo>
                <a:cubicBezTo>
                  <a:pt x="1167943" y="2673"/>
                  <a:pt x="948432" y="14868"/>
                  <a:pt x="729691" y="18288"/>
                </a:cubicBezTo>
                <a:cubicBezTo>
                  <a:pt x="510950" y="21708"/>
                  <a:pt x="264032" y="24354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xmlns="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538DD0D4-1C79-4456-AA68-2DE5502781D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0080" y="2872899"/>
            <a:ext cx="4800600" cy="3320668"/>
          </a:xfrm>
        </p:spPr>
        <p:txBody>
          <a:bodyPr>
            <a:normAutofit/>
          </a:bodyPr>
          <a:lstStyle/>
          <a:p>
            <a:r>
              <a:rPr lang="sv-SE" sz="1800" dirty="0"/>
              <a:t>Allmänheten (särskilt fokus på utsatta grupper)</a:t>
            </a:r>
          </a:p>
          <a:p>
            <a:r>
              <a:rPr lang="sv-SE" sz="1800" dirty="0"/>
              <a:t>Hälso-och sjukvårdspersonal (samt studenter)</a:t>
            </a:r>
          </a:p>
          <a:p>
            <a:r>
              <a:rPr lang="sv-SE" sz="1800" dirty="0"/>
              <a:t>Patienter och närstående</a:t>
            </a:r>
          </a:p>
          <a:p>
            <a:r>
              <a:rPr lang="sv-SE" sz="1800" dirty="0"/>
              <a:t>Politik och policy</a:t>
            </a:r>
          </a:p>
          <a:p>
            <a:pPr marL="0" indent="0">
              <a:buNone/>
            </a:pPr>
            <a:r>
              <a:rPr lang="sv-SE" sz="1800" b="1" dirty="0"/>
              <a:t>Syfte</a:t>
            </a:r>
          </a:p>
          <a:p>
            <a:r>
              <a:rPr lang="sv-SE" sz="1800" dirty="0"/>
              <a:t>Öka kunskapen kring riskfaktorer för cancer och hur man minskar risken att drabbas</a:t>
            </a:r>
          </a:p>
          <a:p>
            <a:r>
              <a:rPr lang="sv-SE" sz="1800" dirty="0"/>
              <a:t>Att anpassa cancerpreventiva budskap bättre till utsatta grupper</a:t>
            </a:r>
          </a:p>
        </p:txBody>
      </p:sp>
      <p:pic>
        <p:nvPicPr>
          <p:cNvPr id="5" name="Picture 4" descr="Färg Carved figurer av människa">
            <a:extLst>
              <a:ext uri="{FF2B5EF4-FFF2-40B4-BE49-F238E27FC236}">
                <a16:creationId xmlns:a16="http://schemas.microsoft.com/office/drawing/2014/main" id="{89A78E0B-B331-DD5E-15B3-CCCCBA55AFD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4384" r="14150" b="-1"/>
          <a:stretch/>
        </p:blipFill>
        <p:spPr>
          <a:xfrm>
            <a:off x="5311702" y="10"/>
            <a:ext cx="6878775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180915710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00EDD19-6802-4EC3-95CE-CFFAB042CF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83C48AB8-24D7-40CA-A7D3-66EFD57B0D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sv-SE" sz="5400" b="1" dirty="0"/>
              <a:t>Fokus på utsatta grupper</a:t>
            </a:r>
          </a:p>
        </p:txBody>
      </p:sp>
      <p:sp>
        <p:nvSpPr>
          <p:cNvPr id="10" name="sketch line">
            <a:extLst>
              <a:ext uri="{FF2B5EF4-FFF2-40B4-BE49-F238E27FC236}">
                <a16:creationId xmlns:a16="http://schemas.microsoft.com/office/drawing/2014/main" id="{DB17E863-922E-4C26-BD64-E8FD41D286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69036" y="1677373"/>
            <a:ext cx="10853928" cy="18288"/>
          </a:xfrm>
          <a:custGeom>
            <a:avLst/>
            <a:gdLst>
              <a:gd name="connsiteX0" fmla="*/ 0 w 10853928"/>
              <a:gd name="connsiteY0" fmla="*/ 0 h 18288"/>
              <a:gd name="connsiteX1" fmla="*/ 461292 w 10853928"/>
              <a:gd name="connsiteY1" fmla="*/ 0 h 18288"/>
              <a:gd name="connsiteX2" fmla="*/ 1139662 w 10853928"/>
              <a:gd name="connsiteY2" fmla="*/ 0 h 18288"/>
              <a:gd name="connsiteX3" fmla="*/ 1926572 w 10853928"/>
              <a:gd name="connsiteY3" fmla="*/ 0 h 18288"/>
              <a:gd name="connsiteX4" fmla="*/ 2279325 w 10853928"/>
              <a:gd name="connsiteY4" fmla="*/ 0 h 18288"/>
              <a:gd name="connsiteX5" fmla="*/ 2632078 w 10853928"/>
              <a:gd name="connsiteY5" fmla="*/ 0 h 18288"/>
              <a:gd name="connsiteX6" fmla="*/ 3527527 w 10853928"/>
              <a:gd name="connsiteY6" fmla="*/ 0 h 18288"/>
              <a:gd name="connsiteX7" fmla="*/ 4205897 w 10853928"/>
              <a:gd name="connsiteY7" fmla="*/ 0 h 18288"/>
              <a:gd name="connsiteX8" fmla="*/ 4558650 w 10853928"/>
              <a:gd name="connsiteY8" fmla="*/ 0 h 18288"/>
              <a:gd name="connsiteX9" fmla="*/ 5237020 w 10853928"/>
              <a:gd name="connsiteY9" fmla="*/ 0 h 18288"/>
              <a:gd name="connsiteX10" fmla="*/ 6132469 w 10853928"/>
              <a:gd name="connsiteY10" fmla="*/ 0 h 18288"/>
              <a:gd name="connsiteX11" fmla="*/ 6702301 w 10853928"/>
              <a:gd name="connsiteY11" fmla="*/ 0 h 18288"/>
              <a:gd name="connsiteX12" fmla="*/ 7272132 w 10853928"/>
              <a:gd name="connsiteY12" fmla="*/ 0 h 18288"/>
              <a:gd name="connsiteX13" fmla="*/ 7950502 w 10853928"/>
              <a:gd name="connsiteY13" fmla="*/ 0 h 18288"/>
              <a:gd name="connsiteX14" fmla="*/ 8737412 w 10853928"/>
              <a:gd name="connsiteY14" fmla="*/ 0 h 18288"/>
              <a:gd name="connsiteX15" fmla="*/ 9524322 w 10853928"/>
              <a:gd name="connsiteY15" fmla="*/ 0 h 18288"/>
              <a:gd name="connsiteX16" fmla="*/ 10853928 w 10853928"/>
              <a:gd name="connsiteY16" fmla="*/ 0 h 18288"/>
              <a:gd name="connsiteX17" fmla="*/ 10853928 w 10853928"/>
              <a:gd name="connsiteY17" fmla="*/ 18288 h 18288"/>
              <a:gd name="connsiteX18" fmla="*/ 10392636 w 10853928"/>
              <a:gd name="connsiteY18" fmla="*/ 18288 h 18288"/>
              <a:gd name="connsiteX19" fmla="*/ 9497187 w 10853928"/>
              <a:gd name="connsiteY19" fmla="*/ 18288 h 18288"/>
              <a:gd name="connsiteX20" fmla="*/ 8818817 w 10853928"/>
              <a:gd name="connsiteY20" fmla="*/ 18288 h 18288"/>
              <a:gd name="connsiteX21" fmla="*/ 8466064 w 10853928"/>
              <a:gd name="connsiteY21" fmla="*/ 18288 h 18288"/>
              <a:gd name="connsiteX22" fmla="*/ 7787693 w 10853928"/>
              <a:gd name="connsiteY22" fmla="*/ 18288 h 18288"/>
              <a:gd name="connsiteX23" fmla="*/ 7217862 w 10853928"/>
              <a:gd name="connsiteY23" fmla="*/ 18288 h 18288"/>
              <a:gd name="connsiteX24" fmla="*/ 6648031 w 10853928"/>
              <a:gd name="connsiteY24" fmla="*/ 18288 h 18288"/>
              <a:gd name="connsiteX25" fmla="*/ 6078200 w 10853928"/>
              <a:gd name="connsiteY25" fmla="*/ 18288 h 18288"/>
              <a:gd name="connsiteX26" fmla="*/ 5508368 w 10853928"/>
              <a:gd name="connsiteY26" fmla="*/ 18288 h 18288"/>
              <a:gd name="connsiteX27" fmla="*/ 4721459 w 10853928"/>
              <a:gd name="connsiteY27" fmla="*/ 18288 h 18288"/>
              <a:gd name="connsiteX28" fmla="*/ 4043088 w 10853928"/>
              <a:gd name="connsiteY28" fmla="*/ 18288 h 18288"/>
              <a:gd name="connsiteX29" fmla="*/ 3690336 w 10853928"/>
              <a:gd name="connsiteY29" fmla="*/ 18288 h 18288"/>
              <a:gd name="connsiteX30" fmla="*/ 3120504 w 10853928"/>
              <a:gd name="connsiteY30" fmla="*/ 18288 h 18288"/>
              <a:gd name="connsiteX31" fmla="*/ 2333595 w 10853928"/>
              <a:gd name="connsiteY31" fmla="*/ 18288 h 18288"/>
              <a:gd name="connsiteX32" fmla="*/ 1872303 w 10853928"/>
              <a:gd name="connsiteY32" fmla="*/ 18288 h 18288"/>
              <a:gd name="connsiteX33" fmla="*/ 976854 w 10853928"/>
              <a:gd name="connsiteY33" fmla="*/ 18288 h 18288"/>
              <a:gd name="connsiteX34" fmla="*/ 0 w 10853928"/>
              <a:gd name="connsiteY34" fmla="*/ 18288 h 18288"/>
              <a:gd name="connsiteX35" fmla="*/ 0 w 10853928"/>
              <a:gd name="connsiteY35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853928" h="18288" fill="none" extrusionOk="0">
                <a:moveTo>
                  <a:pt x="0" y="0"/>
                </a:moveTo>
                <a:cubicBezTo>
                  <a:pt x="146993" y="-19076"/>
                  <a:pt x="347684" y="-4790"/>
                  <a:pt x="461292" y="0"/>
                </a:cubicBezTo>
                <a:cubicBezTo>
                  <a:pt x="574900" y="4790"/>
                  <a:pt x="808367" y="19821"/>
                  <a:pt x="1139662" y="0"/>
                </a:cubicBezTo>
                <a:cubicBezTo>
                  <a:pt x="1470957" y="-19821"/>
                  <a:pt x="1627405" y="5721"/>
                  <a:pt x="1926572" y="0"/>
                </a:cubicBezTo>
                <a:cubicBezTo>
                  <a:pt x="2225739" y="-5721"/>
                  <a:pt x="2137730" y="-3235"/>
                  <a:pt x="2279325" y="0"/>
                </a:cubicBezTo>
                <a:cubicBezTo>
                  <a:pt x="2420920" y="3235"/>
                  <a:pt x="2456518" y="9685"/>
                  <a:pt x="2632078" y="0"/>
                </a:cubicBezTo>
                <a:cubicBezTo>
                  <a:pt x="2807638" y="-9685"/>
                  <a:pt x="3211516" y="-43007"/>
                  <a:pt x="3527527" y="0"/>
                </a:cubicBezTo>
                <a:cubicBezTo>
                  <a:pt x="3843538" y="43007"/>
                  <a:pt x="4058833" y="22042"/>
                  <a:pt x="4205897" y="0"/>
                </a:cubicBezTo>
                <a:cubicBezTo>
                  <a:pt x="4352961" y="-22042"/>
                  <a:pt x="4474805" y="-11846"/>
                  <a:pt x="4558650" y="0"/>
                </a:cubicBezTo>
                <a:cubicBezTo>
                  <a:pt x="4642495" y="11846"/>
                  <a:pt x="5041928" y="-6069"/>
                  <a:pt x="5237020" y="0"/>
                </a:cubicBezTo>
                <a:cubicBezTo>
                  <a:pt x="5432112" y="6069"/>
                  <a:pt x="5943266" y="-17479"/>
                  <a:pt x="6132469" y="0"/>
                </a:cubicBezTo>
                <a:cubicBezTo>
                  <a:pt x="6321672" y="17479"/>
                  <a:pt x="6483872" y="26234"/>
                  <a:pt x="6702301" y="0"/>
                </a:cubicBezTo>
                <a:cubicBezTo>
                  <a:pt x="6920730" y="-26234"/>
                  <a:pt x="6991194" y="-15156"/>
                  <a:pt x="7272132" y="0"/>
                </a:cubicBezTo>
                <a:cubicBezTo>
                  <a:pt x="7553070" y="15156"/>
                  <a:pt x="7684444" y="-32961"/>
                  <a:pt x="7950502" y="0"/>
                </a:cubicBezTo>
                <a:cubicBezTo>
                  <a:pt x="8216560" y="32961"/>
                  <a:pt x="8493290" y="-10491"/>
                  <a:pt x="8737412" y="0"/>
                </a:cubicBezTo>
                <a:cubicBezTo>
                  <a:pt x="8981534" y="10491"/>
                  <a:pt x="9191586" y="-13899"/>
                  <a:pt x="9524322" y="0"/>
                </a:cubicBezTo>
                <a:cubicBezTo>
                  <a:pt x="9857058" y="13899"/>
                  <a:pt x="10297509" y="7485"/>
                  <a:pt x="10853928" y="0"/>
                </a:cubicBezTo>
                <a:cubicBezTo>
                  <a:pt x="10854574" y="4451"/>
                  <a:pt x="10854418" y="9226"/>
                  <a:pt x="10853928" y="18288"/>
                </a:cubicBezTo>
                <a:cubicBezTo>
                  <a:pt x="10691638" y="28522"/>
                  <a:pt x="10574319" y="29578"/>
                  <a:pt x="10392636" y="18288"/>
                </a:cubicBezTo>
                <a:cubicBezTo>
                  <a:pt x="10210953" y="6998"/>
                  <a:pt x="9836277" y="-16742"/>
                  <a:pt x="9497187" y="18288"/>
                </a:cubicBezTo>
                <a:cubicBezTo>
                  <a:pt x="9158097" y="53318"/>
                  <a:pt x="9119479" y="30714"/>
                  <a:pt x="8818817" y="18288"/>
                </a:cubicBezTo>
                <a:cubicBezTo>
                  <a:pt x="8518155" y="5863"/>
                  <a:pt x="8640037" y="6483"/>
                  <a:pt x="8466064" y="18288"/>
                </a:cubicBezTo>
                <a:cubicBezTo>
                  <a:pt x="8292091" y="30093"/>
                  <a:pt x="7997656" y="18914"/>
                  <a:pt x="7787693" y="18288"/>
                </a:cubicBezTo>
                <a:cubicBezTo>
                  <a:pt x="7577730" y="17662"/>
                  <a:pt x="7412468" y="21416"/>
                  <a:pt x="7217862" y="18288"/>
                </a:cubicBezTo>
                <a:cubicBezTo>
                  <a:pt x="7023256" y="15160"/>
                  <a:pt x="6898018" y="14824"/>
                  <a:pt x="6648031" y="18288"/>
                </a:cubicBezTo>
                <a:cubicBezTo>
                  <a:pt x="6398044" y="21752"/>
                  <a:pt x="6254402" y="38625"/>
                  <a:pt x="6078200" y="18288"/>
                </a:cubicBezTo>
                <a:cubicBezTo>
                  <a:pt x="5901998" y="-2049"/>
                  <a:pt x="5622886" y="3213"/>
                  <a:pt x="5508368" y="18288"/>
                </a:cubicBezTo>
                <a:cubicBezTo>
                  <a:pt x="5393850" y="33363"/>
                  <a:pt x="5036260" y="26830"/>
                  <a:pt x="4721459" y="18288"/>
                </a:cubicBezTo>
                <a:cubicBezTo>
                  <a:pt x="4406658" y="9746"/>
                  <a:pt x="4239221" y="41551"/>
                  <a:pt x="4043088" y="18288"/>
                </a:cubicBezTo>
                <a:cubicBezTo>
                  <a:pt x="3846955" y="-4975"/>
                  <a:pt x="3818802" y="34658"/>
                  <a:pt x="3690336" y="18288"/>
                </a:cubicBezTo>
                <a:cubicBezTo>
                  <a:pt x="3561870" y="1918"/>
                  <a:pt x="3265491" y="42194"/>
                  <a:pt x="3120504" y="18288"/>
                </a:cubicBezTo>
                <a:cubicBezTo>
                  <a:pt x="2975517" y="-5618"/>
                  <a:pt x="2720254" y="36673"/>
                  <a:pt x="2333595" y="18288"/>
                </a:cubicBezTo>
                <a:cubicBezTo>
                  <a:pt x="1946936" y="-97"/>
                  <a:pt x="2097241" y="5776"/>
                  <a:pt x="1872303" y="18288"/>
                </a:cubicBezTo>
                <a:cubicBezTo>
                  <a:pt x="1647365" y="30800"/>
                  <a:pt x="1282708" y="45380"/>
                  <a:pt x="976854" y="18288"/>
                </a:cubicBezTo>
                <a:cubicBezTo>
                  <a:pt x="671000" y="-8804"/>
                  <a:pt x="408401" y="-12775"/>
                  <a:pt x="0" y="18288"/>
                </a:cubicBezTo>
                <a:cubicBezTo>
                  <a:pt x="-213" y="9468"/>
                  <a:pt x="187" y="4459"/>
                  <a:pt x="0" y="0"/>
                </a:cubicBezTo>
                <a:close/>
              </a:path>
              <a:path w="10853928" h="18288" stroke="0" extrusionOk="0">
                <a:moveTo>
                  <a:pt x="0" y="0"/>
                </a:moveTo>
                <a:cubicBezTo>
                  <a:pt x="267322" y="15284"/>
                  <a:pt x="415388" y="-21048"/>
                  <a:pt x="569831" y="0"/>
                </a:cubicBezTo>
                <a:cubicBezTo>
                  <a:pt x="724274" y="21048"/>
                  <a:pt x="769333" y="-2353"/>
                  <a:pt x="922584" y="0"/>
                </a:cubicBezTo>
                <a:cubicBezTo>
                  <a:pt x="1075835" y="2353"/>
                  <a:pt x="1399490" y="-145"/>
                  <a:pt x="1818033" y="0"/>
                </a:cubicBezTo>
                <a:cubicBezTo>
                  <a:pt x="2236576" y="145"/>
                  <a:pt x="2145330" y="5482"/>
                  <a:pt x="2387864" y="0"/>
                </a:cubicBezTo>
                <a:cubicBezTo>
                  <a:pt x="2630398" y="-5482"/>
                  <a:pt x="2793207" y="18487"/>
                  <a:pt x="2957695" y="0"/>
                </a:cubicBezTo>
                <a:cubicBezTo>
                  <a:pt x="3122183" y="-18487"/>
                  <a:pt x="3579141" y="19003"/>
                  <a:pt x="3853144" y="0"/>
                </a:cubicBezTo>
                <a:cubicBezTo>
                  <a:pt x="4127147" y="-19003"/>
                  <a:pt x="4209857" y="12211"/>
                  <a:pt x="4314436" y="0"/>
                </a:cubicBezTo>
                <a:cubicBezTo>
                  <a:pt x="4419015" y="-12211"/>
                  <a:pt x="4762459" y="-17220"/>
                  <a:pt x="5209885" y="0"/>
                </a:cubicBezTo>
                <a:cubicBezTo>
                  <a:pt x="5657311" y="17220"/>
                  <a:pt x="5692663" y="-3290"/>
                  <a:pt x="6105335" y="0"/>
                </a:cubicBezTo>
                <a:cubicBezTo>
                  <a:pt x="6518007" y="3290"/>
                  <a:pt x="6455516" y="-5124"/>
                  <a:pt x="6783705" y="0"/>
                </a:cubicBezTo>
                <a:cubicBezTo>
                  <a:pt x="7111894" y="5124"/>
                  <a:pt x="7441941" y="-17829"/>
                  <a:pt x="7679154" y="0"/>
                </a:cubicBezTo>
                <a:cubicBezTo>
                  <a:pt x="7916367" y="17829"/>
                  <a:pt x="8102967" y="-24363"/>
                  <a:pt x="8248985" y="0"/>
                </a:cubicBezTo>
                <a:cubicBezTo>
                  <a:pt x="8395003" y="24363"/>
                  <a:pt x="8552393" y="25505"/>
                  <a:pt x="8818817" y="0"/>
                </a:cubicBezTo>
                <a:cubicBezTo>
                  <a:pt x="9085241" y="-25505"/>
                  <a:pt x="9411308" y="38000"/>
                  <a:pt x="9605726" y="0"/>
                </a:cubicBezTo>
                <a:cubicBezTo>
                  <a:pt x="9800144" y="-38000"/>
                  <a:pt x="10006468" y="-25741"/>
                  <a:pt x="10175558" y="0"/>
                </a:cubicBezTo>
                <a:cubicBezTo>
                  <a:pt x="10344648" y="25741"/>
                  <a:pt x="10696282" y="695"/>
                  <a:pt x="10853928" y="0"/>
                </a:cubicBezTo>
                <a:cubicBezTo>
                  <a:pt x="10853521" y="8690"/>
                  <a:pt x="10853774" y="14141"/>
                  <a:pt x="10853928" y="18288"/>
                </a:cubicBezTo>
                <a:cubicBezTo>
                  <a:pt x="10608124" y="24255"/>
                  <a:pt x="10343415" y="22307"/>
                  <a:pt x="10067018" y="18288"/>
                </a:cubicBezTo>
                <a:cubicBezTo>
                  <a:pt x="9790621" y="14270"/>
                  <a:pt x="9843266" y="3564"/>
                  <a:pt x="9714266" y="18288"/>
                </a:cubicBezTo>
                <a:cubicBezTo>
                  <a:pt x="9585266" y="33012"/>
                  <a:pt x="9379484" y="1875"/>
                  <a:pt x="9252974" y="18288"/>
                </a:cubicBezTo>
                <a:cubicBezTo>
                  <a:pt x="9126464" y="34701"/>
                  <a:pt x="8580678" y="-4904"/>
                  <a:pt x="8357525" y="18288"/>
                </a:cubicBezTo>
                <a:cubicBezTo>
                  <a:pt x="8134372" y="41480"/>
                  <a:pt x="7903199" y="26458"/>
                  <a:pt x="7679154" y="18288"/>
                </a:cubicBezTo>
                <a:cubicBezTo>
                  <a:pt x="7455109" y="10118"/>
                  <a:pt x="7435944" y="27109"/>
                  <a:pt x="7217862" y="18288"/>
                </a:cubicBezTo>
                <a:cubicBezTo>
                  <a:pt x="6999780" y="9467"/>
                  <a:pt x="6680409" y="18985"/>
                  <a:pt x="6539492" y="18288"/>
                </a:cubicBezTo>
                <a:cubicBezTo>
                  <a:pt x="6398575" y="17592"/>
                  <a:pt x="6312077" y="33018"/>
                  <a:pt x="6186739" y="18288"/>
                </a:cubicBezTo>
                <a:cubicBezTo>
                  <a:pt x="6061401" y="3558"/>
                  <a:pt x="5947033" y="12075"/>
                  <a:pt x="5833986" y="18288"/>
                </a:cubicBezTo>
                <a:cubicBezTo>
                  <a:pt x="5720939" y="24501"/>
                  <a:pt x="5482226" y="8586"/>
                  <a:pt x="5155616" y="18288"/>
                </a:cubicBezTo>
                <a:cubicBezTo>
                  <a:pt x="4829006" y="27991"/>
                  <a:pt x="4841274" y="29316"/>
                  <a:pt x="4694324" y="18288"/>
                </a:cubicBezTo>
                <a:cubicBezTo>
                  <a:pt x="4547374" y="7260"/>
                  <a:pt x="4077675" y="7013"/>
                  <a:pt x="3907414" y="18288"/>
                </a:cubicBezTo>
                <a:cubicBezTo>
                  <a:pt x="3737153" y="29564"/>
                  <a:pt x="3538393" y="21630"/>
                  <a:pt x="3446122" y="18288"/>
                </a:cubicBezTo>
                <a:cubicBezTo>
                  <a:pt x="3353851" y="14946"/>
                  <a:pt x="2990320" y="-8091"/>
                  <a:pt x="2659212" y="18288"/>
                </a:cubicBezTo>
                <a:cubicBezTo>
                  <a:pt x="2328104" y="44667"/>
                  <a:pt x="2427653" y="9607"/>
                  <a:pt x="2306460" y="18288"/>
                </a:cubicBezTo>
                <a:cubicBezTo>
                  <a:pt x="2185267" y="26969"/>
                  <a:pt x="1719763" y="3717"/>
                  <a:pt x="1519550" y="18288"/>
                </a:cubicBezTo>
                <a:cubicBezTo>
                  <a:pt x="1319337" y="32860"/>
                  <a:pt x="1167371" y="17040"/>
                  <a:pt x="1058258" y="18288"/>
                </a:cubicBezTo>
                <a:cubicBezTo>
                  <a:pt x="949145" y="19536"/>
                  <a:pt x="780234" y="31447"/>
                  <a:pt x="705505" y="18288"/>
                </a:cubicBezTo>
                <a:cubicBezTo>
                  <a:pt x="630776" y="5129"/>
                  <a:pt x="215796" y="30056"/>
                  <a:pt x="0" y="18288"/>
                </a:cubicBezTo>
                <a:cubicBezTo>
                  <a:pt x="-53" y="11301"/>
                  <a:pt x="-649" y="7756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xmlns="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3FCCA159-9ABA-4F9B-BDB1-BDCD76D4240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9288" y="1984248"/>
            <a:ext cx="10515600" cy="4251960"/>
          </a:xfrm>
        </p:spPr>
        <p:txBody>
          <a:bodyPr>
            <a:normAutofit/>
          </a:bodyPr>
          <a:lstStyle/>
          <a:p>
            <a:r>
              <a:rPr lang="sv-SE" sz="2200" dirty="0"/>
              <a:t>Fokusgruppsintervjuer planeras med fyra grupper (augusti 2022)</a:t>
            </a:r>
          </a:p>
          <a:p>
            <a:pPr lvl="1"/>
            <a:r>
              <a:rPr lang="sv-SE" sz="2200" dirty="0"/>
              <a:t>Unga personer (18-29 år) med egen cancererfarenhet</a:t>
            </a:r>
          </a:p>
          <a:p>
            <a:pPr lvl="1"/>
            <a:r>
              <a:rPr lang="sv-SE" sz="2200" dirty="0"/>
              <a:t>Unga personer (18-29 år) utan egen cancererfarenhet</a:t>
            </a:r>
          </a:p>
          <a:p>
            <a:pPr lvl="1"/>
            <a:r>
              <a:rPr lang="sv-SE" sz="2200" dirty="0"/>
              <a:t>Personer med invandrarbakgrund</a:t>
            </a:r>
          </a:p>
          <a:p>
            <a:pPr lvl="1"/>
            <a:r>
              <a:rPr lang="sv-SE" sz="2200" dirty="0"/>
              <a:t>Personer med intellektuella funktionsnedsättningar</a:t>
            </a:r>
          </a:p>
          <a:p>
            <a:r>
              <a:rPr lang="sv-SE" sz="2200" dirty="0"/>
              <a:t>Hur uppfattas de 12 rekommendationerna i den europeiska kodexen mot cancer? Hinder? Framgångsfaktorer? Vilka anpassningar behövs för respektive grupp?</a:t>
            </a:r>
          </a:p>
          <a:p>
            <a:r>
              <a:rPr lang="sv-SE" sz="2200" dirty="0"/>
              <a:t>Etiskt tillstånd finns</a:t>
            </a:r>
          </a:p>
          <a:p>
            <a:r>
              <a:rPr lang="sv-SE" sz="2200" dirty="0"/>
              <a:t>Resultatet kommer användas för att anpassa den kommande PrEv-</a:t>
            </a:r>
            <a:r>
              <a:rPr lang="sv-SE" sz="2200" dirty="0" err="1"/>
              <a:t>can</a:t>
            </a:r>
            <a:r>
              <a:rPr lang="sv-SE" sz="2200" dirty="0"/>
              <a:t> kampanjen samt publiceras i vetenskaplig tidskrift</a:t>
            </a:r>
          </a:p>
        </p:txBody>
      </p:sp>
    </p:spTree>
    <p:extLst>
      <p:ext uri="{BB962C8B-B14F-4D97-AF65-F5344CB8AC3E}">
        <p14:creationId xmlns:p14="http://schemas.microsoft.com/office/powerpoint/2010/main" val="233531089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6B9B5D9055B02E4EACC74695CE0EF046" ma:contentTypeVersion="11" ma:contentTypeDescription="Skapa ett nytt dokument." ma:contentTypeScope="" ma:versionID="9d05a47eff7a953415b47a1945e70155">
  <xsd:schema xmlns:xsd="http://www.w3.org/2001/XMLSchema" xmlns:xs="http://www.w3.org/2001/XMLSchema" xmlns:p="http://schemas.microsoft.com/office/2006/metadata/properties" xmlns:ns2="7798ac81-4e80-4129-9aea-a91b36d582e7" xmlns:ns3="5600ce37-f781-47b3-b223-84320313827b" targetNamespace="http://schemas.microsoft.com/office/2006/metadata/properties" ma:root="true" ma:fieldsID="85c719879e3abace2e1f30401b295ce0" ns2:_="" ns3:_="">
    <xsd:import namespace="7798ac81-4e80-4129-9aea-a91b36d582e7"/>
    <xsd:import namespace="5600ce37-f781-47b3-b223-84320313827b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798ac81-4e80-4129-9aea-a91b36d582e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OCR" ma:index="1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600ce37-f781-47b3-b223-84320313827b" elementFormDefault="qualified">
    <xsd:import namespace="http://schemas.microsoft.com/office/2006/documentManagement/types"/>
    <xsd:import namespace="http://schemas.microsoft.com/office/infopath/2007/PartnerControls"/>
    <xsd:element name="SharedWithUsers" ma:index="17" nillable="true" ma:displayName="Delat med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8" nillable="true" ma:displayName="Delat med information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nehållstyp"/>
        <xsd:element ref="dc:title" minOccurs="0" maxOccurs="1" ma:index="4" ma:displayName="Rubrik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3D911843-4C4A-4BFE-A7F8-A80E7A623F4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798ac81-4e80-4129-9aea-a91b36d582e7"/>
    <ds:schemaRef ds:uri="5600ce37-f781-47b3-b223-84320313827b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1C7054C4-3A19-49E1-A7DA-5207A094BF1D}">
  <ds:schemaRefs>
    <ds:schemaRef ds:uri="http://schemas.microsoft.com/office/2006/documentManagement/types"/>
    <ds:schemaRef ds:uri="http://schemas.openxmlformats.org/package/2006/metadata/core-properties"/>
    <ds:schemaRef ds:uri="http://purl.org/dc/elements/1.1/"/>
    <ds:schemaRef ds:uri="http://schemas.microsoft.com/office/2006/metadata/properties"/>
    <ds:schemaRef ds:uri="http://purl.org/dc/terms/"/>
    <ds:schemaRef ds:uri="7798ac81-4e80-4129-9aea-a91b36d582e7"/>
    <ds:schemaRef ds:uri="http://schemas.microsoft.com/office/infopath/2007/PartnerControls"/>
    <ds:schemaRef ds:uri="5600ce37-f781-47b3-b223-84320313827b"/>
    <ds:schemaRef ds:uri="http://www.w3.org/XML/1998/namespac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91A0449C-4BAA-4310-AB5B-41AC9A6F0DFD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295</TotalTime>
  <Words>587</Words>
  <Application>Microsoft Office PowerPoint</Application>
  <PresentationFormat>Bredbild</PresentationFormat>
  <Paragraphs>87</Paragraphs>
  <Slides>13</Slides>
  <Notes>2</Notes>
  <HiddenSlides>0</HiddenSlides>
  <MMClips>0</MMClips>
  <ScaleCrop>false</ScaleCrop>
  <HeadingPairs>
    <vt:vector size="6" baseType="variant">
      <vt:variant>
        <vt:lpstr>Använt teckensnitt</vt:lpstr>
      </vt:variant>
      <vt:variant>
        <vt:i4>4</vt:i4>
      </vt:variant>
      <vt:variant>
        <vt:lpstr>Tema</vt:lpstr>
      </vt:variant>
      <vt:variant>
        <vt:i4>1</vt:i4>
      </vt:variant>
      <vt:variant>
        <vt:lpstr>Bildrubriker</vt:lpstr>
      </vt:variant>
      <vt:variant>
        <vt:i4>13</vt:i4>
      </vt:variant>
    </vt:vector>
  </HeadingPairs>
  <TitlesOfParts>
    <vt:vector size="18" baseType="lpstr">
      <vt:lpstr>Aharoni</vt:lpstr>
      <vt:lpstr>Arial</vt:lpstr>
      <vt:lpstr>Calibri</vt:lpstr>
      <vt:lpstr>Calibri Light</vt:lpstr>
      <vt:lpstr>Office-tema</vt:lpstr>
      <vt:lpstr>Cancerprevention i Europa</vt:lpstr>
      <vt:lpstr>EUs cancer plan </vt:lpstr>
      <vt:lpstr>Cancer i Europa</vt:lpstr>
      <vt:lpstr>PowerPoint-presentation</vt:lpstr>
      <vt:lpstr>PowerPoint-presentation</vt:lpstr>
      <vt:lpstr>PowerPoint-presentation</vt:lpstr>
      <vt:lpstr>Lite siffror….</vt:lpstr>
      <vt:lpstr>Fokus</vt:lpstr>
      <vt:lpstr>Fokus på utsatta grupper</vt:lpstr>
      <vt:lpstr>Kampanj baserad på Europeiska kodexen mot cancer </vt:lpstr>
      <vt:lpstr>Vad innebär det att vara med?</vt:lpstr>
      <vt:lpstr>Vad innebär det att vara med?</vt:lpstr>
      <vt:lpstr>Vill du veta mer? Vill din organisation delta? 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PowerPoint-presentation</dc:title>
  <dc:creator>Lena Sharp</dc:creator>
  <cp:lastModifiedBy>Mona Ringbjer</cp:lastModifiedBy>
  <cp:revision>48</cp:revision>
  <dcterms:created xsi:type="dcterms:W3CDTF">2022-01-15T11:14:04Z</dcterms:created>
  <dcterms:modified xsi:type="dcterms:W3CDTF">2022-10-12T08:21:53Z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0x0101006B9B5D9055B02E4EACC74695CE0EF046</vt:lpwstr>
  </property>
</Properties>
</file>