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84A63"/>
    <a:srgbClr val="E38C45"/>
    <a:srgbClr val="EE6448"/>
    <a:srgbClr val="FFFFCC"/>
    <a:srgbClr val="FFFF99"/>
    <a:srgbClr val="CCFF99"/>
    <a:srgbClr val="CC9900"/>
    <a:srgbClr val="E65522"/>
    <a:srgbClr val="CF4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632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2022-11-10</a:t>
            </a:fld>
            <a:endParaRPr lang="sv-SE" dirty="0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ktangel 9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ktangel 10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2022-11-10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2022-11-10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2022-11-10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2022-11-10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ktangel 7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ktangel 8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2022-11-10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2022-11-10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2022-11-10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2022-11-10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2022-11-10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2022-11-10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ktangel 11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ktangel 12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dirty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  <a:p>
            <a:pPr lvl="1" eaLnBrk="1" latinLnBrk="0" hangingPunct="1"/>
            <a:r>
              <a:rPr kumimoji="0" lang="sv-SE"/>
              <a:t>Nivå två</a:t>
            </a:r>
          </a:p>
          <a:p>
            <a:pPr lvl="2" eaLnBrk="1" latinLnBrk="0" hangingPunct="1"/>
            <a:r>
              <a:rPr kumimoji="0" lang="sv-SE"/>
              <a:t>Nivå tre</a:t>
            </a:r>
          </a:p>
          <a:p>
            <a:pPr lvl="3" eaLnBrk="1" latinLnBrk="0" hangingPunct="1"/>
            <a:r>
              <a:rPr kumimoji="0" lang="sv-SE"/>
              <a:t>Nivå fyra</a:t>
            </a:r>
          </a:p>
          <a:p>
            <a:pPr lvl="4" eaLnBrk="1" latinLnBrk="0" hangingPunct="1"/>
            <a:r>
              <a:rPr kumimoji="0" lang="sv-SE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98436A-A566-4005-ACFD-25B2636D6824}" type="datetimeFigureOut">
              <a:rPr lang="sv-SE" smtClean="0"/>
              <a:t>2022-11-10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hyperlink" Target="mailto:mona.ringbjer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implesignup.se/event/176923-hur-kan-du-mota-beroende" TargetMode="External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 idx="4294967295"/>
          </p:nvPr>
        </p:nvSpPr>
        <p:spPr>
          <a:xfrm>
            <a:off x="135672" y="2777376"/>
            <a:ext cx="6530975" cy="648072"/>
          </a:xfrm>
        </p:spPr>
        <p:txBody>
          <a:bodyPr>
            <a:normAutofit fontScale="90000"/>
          </a:bodyPr>
          <a:lstStyle/>
          <a:p>
            <a:br>
              <a:rPr lang="sv-S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</a:br>
            <a:r>
              <a:rPr lang="sv-SE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Ett studietillfälle som riktar sig till dig som arbetar inom sluten/öppenvården/hälsovård och möter barn och ungdomars nyfikenhet och utsatthet . Ett online-seminarium med fokus på samtalet kring tobak.</a:t>
            </a:r>
            <a:r>
              <a:rPr lang="sv-SE" sz="1100" dirty="0"/>
              <a:t> </a:t>
            </a:r>
            <a:br>
              <a:rPr lang="sv-S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</a:br>
            <a:r>
              <a:rPr lang="sv-S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564" y="7693197"/>
            <a:ext cx="1810567" cy="57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C:\Users\Mona\Dropbox\SMT\Logo\Web versioner\TextSida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7770389"/>
            <a:ext cx="1800199" cy="420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Bild 11" descr="Familj med två barn">
            <a:extLst>
              <a:ext uri="{FF2B5EF4-FFF2-40B4-BE49-F238E27FC236}">
                <a16:creationId xmlns:a16="http://schemas.microsoft.com/office/drawing/2014/main" id="{9B4D49D7-70AC-42F8-AA96-63DE807C72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32040" y="5552689"/>
            <a:ext cx="914400" cy="914400"/>
          </a:xfrm>
          <a:prstGeom prst="rect">
            <a:avLst/>
          </a:prstGeom>
        </p:spPr>
      </p:pic>
      <p:sp>
        <p:nvSpPr>
          <p:cNvPr id="14" name="textruta 13">
            <a:extLst>
              <a:ext uri="{FF2B5EF4-FFF2-40B4-BE49-F238E27FC236}">
                <a16:creationId xmlns:a16="http://schemas.microsoft.com/office/drawing/2014/main" id="{B496D96E-DD33-475A-B0E8-E1EC96D50418}"/>
              </a:ext>
            </a:extLst>
          </p:cNvPr>
          <p:cNvSpPr txBox="1"/>
          <p:nvPr/>
        </p:nvSpPr>
        <p:spPr>
          <a:xfrm>
            <a:off x="7173416" y="3371671"/>
            <a:ext cx="280831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sz="2400" dirty="0">
              <a:latin typeface="Comic Sans MS" panose="030F0702030302020204" pitchFamily="66" charset="0"/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6BFA2B02-D976-4008-9E82-0132C34141C2}"/>
              </a:ext>
            </a:extLst>
          </p:cNvPr>
          <p:cNvSpPr/>
          <p:nvPr/>
        </p:nvSpPr>
        <p:spPr>
          <a:xfrm>
            <a:off x="354586" y="6630470"/>
            <a:ext cx="5411257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hlinkClick r:id="rId6"/>
              </a:rPr>
              <a:t>Anmälan</a:t>
            </a:r>
            <a:r>
              <a:rPr lang="sv-SE" dirty="0"/>
              <a:t> </a:t>
            </a:r>
            <a:r>
              <a:rPr lang="sv-SE" sz="1400" dirty="0"/>
              <a:t>finns även på hemsidan: Du får en länk någon dag innan</a:t>
            </a:r>
            <a:br>
              <a:rPr lang="sv-SE" dirty="0"/>
            </a:br>
            <a:r>
              <a:rPr lang="sv-SE" sz="1600" dirty="0"/>
              <a:t> WWW. </a:t>
            </a:r>
            <a:r>
              <a:rPr lang="sv-SE" sz="1600" b="1" dirty="0"/>
              <a:t>Sjukskoterskormottobak.com</a:t>
            </a:r>
          </a:p>
          <a:p>
            <a:r>
              <a:rPr lang="sv-SE" sz="1400" dirty="0"/>
              <a:t>Kontakt: </a:t>
            </a:r>
            <a:r>
              <a:rPr lang="sv-SE" sz="1400" dirty="0">
                <a:hlinkClick r:id="rId7"/>
              </a:rPr>
              <a:t>mona.ringbjer@gmail.com</a:t>
            </a:r>
            <a:endParaRPr lang="sv-SE" sz="1400" dirty="0"/>
          </a:p>
          <a:p>
            <a:endParaRPr lang="sv-SE" sz="1400" dirty="0"/>
          </a:p>
        </p:txBody>
      </p:sp>
      <p:sp>
        <p:nvSpPr>
          <p:cNvPr id="16" name="Pratbubbla: oval 15">
            <a:extLst>
              <a:ext uri="{FF2B5EF4-FFF2-40B4-BE49-F238E27FC236}">
                <a16:creationId xmlns:a16="http://schemas.microsoft.com/office/drawing/2014/main" id="{8DA40D0B-944B-479C-ACE3-78BD53A9C165}"/>
              </a:ext>
            </a:extLst>
          </p:cNvPr>
          <p:cNvSpPr/>
          <p:nvPr/>
        </p:nvSpPr>
        <p:spPr>
          <a:xfrm>
            <a:off x="32738" y="118828"/>
            <a:ext cx="3816423" cy="1685020"/>
          </a:xfrm>
          <a:prstGeom prst="wedgeEllipseCallout">
            <a:avLst>
              <a:gd name="adj1" fmla="val 15107"/>
              <a:gd name="adj2" fmla="val 9166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dirty="0">
                <a:solidFill>
                  <a:schemeClr val="tx1"/>
                </a:solidFill>
              </a:rPr>
              <a:t>INBJUDAN till ett </a:t>
            </a:r>
            <a:r>
              <a:rPr lang="sv-SE" sz="1600" dirty="0" err="1">
                <a:solidFill>
                  <a:schemeClr val="tx1"/>
                </a:solidFill>
              </a:rPr>
              <a:t>webbinarium</a:t>
            </a:r>
            <a:br>
              <a:rPr lang="sv-SE" sz="1600" dirty="0">
                <a:solidFill>
                  <a:schemeClr val="tx1"/>
                </a:solidFill>
              </a:rPr>
            </a:br>
            <a:br>
              <a:rPr lang="sv-SE" dirty="0">
                <a:solidFill>
                  <a:schemeClr val="tx1"/>
                </a:solidFill>
              </a:rPr>
            </a:br>
            <a:r>
              <a:rPr lang="sv-SE" sz="1600" b="1" dirty="0">
                <a:solidFill>
                  <a:schemeClr val="tx1"/>
                </a:solidFill>
              </a:rPr>
              <a:t>Tid: </a:t>
            </a:r>
            <a:r>
              <a:rPr lang="sv-SE" sz="1600" dirty="0">
                <a:solidFill>
                  <a:schemeClr val="tx1"/>
                </a:solidFill>
              </a:rPr>
              <a:t>Torsdag 15 december 2022 kl:14.00 – 15.30</a:t>
            </a:r>
            <a:br>
              <a:rPr lang="sv-SE" sz="1600" dirty="0">
                <a:solidFill>
                  <a:schemeClr val="tx1"/>
                </a:solidFill>
              </a:rPr>
            </a:br>
            <a:r>
              <a:rPr lang="sv-SE" sz="1600" b="1" dirty="0">
                <a:solidFill>
                  <a:schemeClr val="tx1"/>
                </a:solidFill>
              </a:rPr>
              <a:t>Kostnadsfritt</a:t>
            </a:r>
            <a:br>
              <a:rPr lang="sv-SE" sz="1600" b="1" dirty="0">
                <a:solidFill>
                  <a:schemeClr val="tx1"/>
                </a:solidFill>
              </a:rPr>
            </a:br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17" name="Pratbubbla: rektangel med rundade hörn 16">
            <a:extLst>
              <a:ext uri="{FF2B5EF4-FFF2-40B4-BE49-F238E27FC236}">
                <a16:creationId xmlns:a16="http://schemas.microsoft.com/office/drawing/2014/main" id="{BFBEDBC2-2856-4324-BFAE-AB2D17E81EE5}"/>
              </a:ext>
            </a:extLst>
          </p:cNvPr>
          <p:cNvSpPr/>
          <p:nvPr/>
        </p:nvSpPr>
        <p:spPr>
          <a:xfrm>
            <a:off x="3212976" y="611560"/>
            <a:ext cx="3612286" cy="1879336"/>
          </a:xfrm>
          <a:prstGeom prst="wedgeRoundRectCallout">
            <a:avLst>
              <a:gd name="adj1" fmla="val -63926"/>
              <a:gd name="adj2" fmla="val 1151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3200" dirty="0">
                <a:latin typeface="Comic Sans MS" panose="030F0702030302020204" pitchFamily="66" charset="0"/>
              </a:rPr>
              <a:t>Tobaks-samtalet  utan skam eller skuld</a:t>
            </a:r>
          </a:p>
        </p:txBody>
      </p:sp>
      <p:graphicFrame>
        <p:nvGraphicFramePr>
          <p:cNvPr id="19" name="Tabell 18">
            <a:extLst>
              <a:ext uri="{FF2B5EF4-FFF2-40B4-BE49-F238E27FC236}">
                <a16:creationId xmlns:a16="http://schemas.microsoft.com/office/drawing/2014/main" id="{D3F35E51-42A4-4F1D-91F2-57C3DB8C91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734172"/>
              </p:ext>
            </p:extLst>
          </p:nvPr>
        </p:nvGraphicFramePr>
        <p:xfrm>
          <a:off x="354586" y="3602503"/>
          <a:ext cx="6073125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254">
                  <a:extLst>
                    <a:ext uri="{9D8B030D-6E8A-4147-A177-3AD203B41FA5}">
                      <a16:colId xmlns:a16="http://schemas.microsoft.com/office/drawing/2014/main" val="548079145"/>
                    </a:ext>
                  </a:extLst>
                </a:gridCol>
                <a:gridCol w="5140871">
                  <a:extLst>
                    <a:ext uri="{9D8B030D-6E8A-4147-A177-3AD203B41FA5}">
                      <a16:colId xmlns:a16="http://schemas.microsoft.com/office/drawing/2014/main" val="452085874"/>
                    </a:ext>
                  </a:extLst>
                </a:gridCol>
              </a:tblGrid>
              <a:tr h="341700">
                <a:tc>
                  <a:txBody>
                    <a:bodyPr/>
                    <a:lstStyle/>
                    <a:p>
                      <a:r>
                        <a:rPr lang="sv-SE" dirty="0"/>
                        <a:t>14.00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Välkommen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67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14.05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v-SE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Levla</a:t>
                      </a:r>
                      <a:r>
                        <a:rPr kumimoji="0" lang="sv-SE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-projektet / </a:t>
                      </a:r>
                      <a:r>
                        <a:rPr kumimoji="0" lang="sv-SE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PreCan</a:t>
                      </a:r>
                      <a:r>
                        <a:rPr kumimoji="0" lang="sv-SE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Cancerpreventiva kampanjen. Skolan som viktig samarbetspartner i samlad kraft mot cancer. Handlar om barn som kommer i kontakt med cancer och hur man kan jobba för att förebygga cancer.</a:t>
                      </a:r>
                      <a:br>
                        <a:rPr kumimoji="0" lang="sv-SE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Jennie Jackson Projektledare RCC Stockholm -Gotland</a:t>
                      </a:r>
                      <a:endParaRPr kumimoji="0" lang="sv-SE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940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14.40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“Att prata om morötter” En tobaksavvänjares erfarenheter om bemötande och motivation</a:t>
                      </a:r>
                      <a:br>
                        <a:rPr kumimoji="0"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Jesper Hellberg Hälsoutvecklare region Örebro</a:t>
                      </a:r>
                      <a:endParaRPr lang="sv-SE" sz="12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697606"/>
                  </a:ext>
                </a:extLst>
              </a:tr>
            </a:tbl>
          </a:graphicData>
        </a:graphic>
      </p:graphicFrame>
      <p:pic>
        <p:nvPicPr>
          <p:cNvPr id="21" name="Bild 20" descr="Chatt">
            <a:extLst>
              <a:ext uri="{FF2B5EF4-FFF2-40B4-BE49-F238E27FC236}">
                <a16:creationId xmlns:a16="http://schemas.microsoft.com/office/drawing/2014/main" id="{E40EEFBC-4A76-42E4-929D-BE57C0E1E1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16816" y="6500964"/>
            <a:ext cx="729624" cy="450562"/>
          </a:xfrm>
          <a:prstGeom prst="rect">
            <a:avLst/>
          </a:prstGeom>
        </p:spPr>
      </p:pic>
      <p:sp>
        <p:nvSpPr>
          <p:cNvPr id="20" name="textruta 19">
            <a:extLst>
              <a:ext uri="{FF2B5EF4-FFF2-40B4-BE49-F238E27FC236}">
                <a16:creationId xmlns:a16="http://schemas.microsoft.com/office/drawing/2014/main" id="{70C46020-013B-4318-8A2D-0059D4418DA2}"/>
              </a:ext>
            </a:extLst>
          </p:cNvPr>
          <p:cNvSpPr txBox="1"/>
          <p:nvPr/>
        </p:nvSpPr>
        <p:spPr>
          <a:xfrm>
            <a:off x="1844824" y="846043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Önskar dig välkommen!</a:t>
            </a:r>
          </a:p>
        </p:txBody>
      </p:sp>
      <p:pic>
        <p:nvPicPr>
          <p:cNvPr id="23" name="Bild 22" descr="Familj med två barn">
            <a:extLst>
              <a:ext uri="{FF2B5EF4-FFF2-40B4-BE49-F238E27FC236}">
                <a16:creationId xmlns:a16="http://schemas.microsoft.com/office/drawing/2014/main" id="{69DBAB39-AF7A-42B4-9B09-72DE7ED337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3437" y="4572000"/>
            <a:ext cx="741376" cy="74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427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gendom">
  <a:themeElements>
    <a:clrScheme name="Egendom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2982</TotalTime>
  <Words>161</Words>
  <Application>Microsoft Office PowerPoint</Application>
  <PresentationFormat>Bildspel på skärmen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Calibri</vt:lpstr>
      <vt:lpstr>Comic Sans MS</vt:lpstr>
      <vt:lpstr>Franklin Gothic Book</vt:lpstr>
      <vt:lpstr>Perpetua</vt:lpstr>
      <vt:lpstr>Times New Roman</vt:lpstr>
      <vt:lpstr>Wingdings 2</vt:lpstr>
      <vt:lpstr>Egendom</vt:lpstr>
      <vt:lpstr> Ett studietillfälle som riktar sig till dig som arbetar inom sluten/öppenvården/hälsovård och möter barn och ungdomars nyfikenhet och utsatthet . Ett online-seminarium med fokus på samtalet kring tobak.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Mona Ringbjer</dc:creator>
  <cp:lastModifiedBy>Mona Ringbjer</cp:lastModifiedBy>
  <cp:revision>88</cp:revision>
  <cp:lastPrinted>2017-09-14T17:47:06Z</cp:lastPrinted>
  <dcterms:created xsi:type="dcterms:W3CDTF">2017-09-03T16:56:46Z</dcterms:created>
  <dcterms:modified xsi:type="dcterms:W3CDTF">2022-11-10T09:06:56Z</dcterms:modified>
</cp:coreProperties>
</file>