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</p:sldMasterIdLst>
  <p:notesMasterIdLst>
    <p:notesMasterId r:id="rId14"/>
  </p:notesMasterIdLst>
  <p:sldIdLst>
    <p:sldId id="256" r:id="rId2"/>
    <p:sldId id="377" r:id="rId3"/>
    <p:sldId id="382" r:id="rId4"/>
    <p:sldId id="317" r:id="rId5"/>
    <p:sldId id="276" r:id="rId6"/>
    <p:sldId id="375" r:id="rId7"/>
    <p:sldId id="383" r:id="rId8"/>
    <p:sldId id="257" r:id="rId9"/>
    <p:sldId id="258" r:id="rId10"/>
    <p:sldId id="259" r:id="rId11"/>
    <p:sldId id="385" r:id="rId12"/>
    <p:sldId id="262" r:id="rId13"/>
  </p:sldIdLst>
  <p:sldSz cx="9144000" cy="6858000" type="screen4x3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6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84228E-508A-4BFB-B9AC-D16BE1BEB781}" v="5" dt="2022-03-29T13:14:56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489" autoAdjust="0"/>
  </p:normalViewPr>
  <p:slideViewPr>
    <p:cSldViewPr snapToObjects="1" showGuides="1">
      <p:cViewPr varScale="1">
        <p:scale>
          <a:sx n="65" d="100"/>
          <a:sy n="65" d="100"/>
        </p:scale>
        <p:origin x="12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85" d="100"/>
          <a:sy n="85" d="100"/>
        </p:scale>
        <p:origin x="24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182107A3-3014-C74B-8FEB-6A0FFBB098A3}" type="datetimeFigureOut">
              <a:rPr lang="sv-SE" smtClean="0"/>
              <a:t>2022-04-27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EED69399-1442-094E-9F7B-19C7206014A6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9399-1442-094E-9F7B-19C7206014A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042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9399-1442-094E-9F7B-19C7206014A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6484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9399-1442-094E-9F7B-19C7206014A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045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9399-1442-094E-9F7B-19C7206014A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544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9399-1442-094E-9F7B-19C7206014A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537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9399-1442-094E-9F7B-19C7206014A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6163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9399-1442-094E-9F7B-19C7206014A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091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FA40-644D-4854-99A3-A1D2719EC154}" type="datetime1">
              <a:rPr lang="sv-SE" smtClean="0"/>
              <a:t>2022-04-27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A12E3C4-99D0-FD49-A7DA-D3CE763233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531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2F53-25EA-46A6-A275-59B05A2D256B}" type="datetime1">
              <a:rPr lang="sv-SE" smtClean="0"/>
              <a:t>2022-04-27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A12E3C4-99D0-FD49-A7DA-D3CE763233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92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7F62-C84B-4665-9963-84EE5C2C2C92}" type="datetime1">
              <a:rPr lang="sv-SE" smtClean="0"/>
              <a:t>2022-04-27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A12E3C4-99D0-FD49-A7DA-D3CE7632331C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1760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16AA-4D8E-45DD-B0CB-0E28A3FD3107}" type="datetime1">
              <a:rPr lang="sv-SE" smtClean="0"/>
              <a:t>2022-04-27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A12E3C4-99D0-FD49-A7DA-D3CE763233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9932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B58F-8902-405A-B61D-2D4534E2B3A4}" type="datetime1">
              <a:rPr lang="sv-SE" smtClean="0"/>
              <a:t>2022-04-27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A12E3C4-99D0-FD49-A7DA-D3CE7632331C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2300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303E-6BBB-43EC-A143-6CDE492F5E57}" type="datetime1">
              <a:rPr lang="sv-SE" smtClean="0"/>
              <a:t>2022-04-27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A12E3C4-99D0-FD49-A7DA-D3CE763233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637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92EB-9C9D-4A8F-BF2C-C3A9C9F15DCE}" type="datetime1">
              <a:rPr lang="sv-SE" smtClean="0"/>
              <a:t>2022-04-27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C4-99D0-FD49-A7DA-D3CE763233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6163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4EEE-1529-4D4B-BBA6-688F93080674}" type="datetime1">
              <a:rPr lang="sv-SE" smtClean="0"/>
              <a:t>2022-04-27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C4-99D0-FD49-A7DA-D3CE763233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8592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5444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9512-9988-4FD5-9E44-6CFA0BFEA4B0}" type="datetime1">
              <a:rPr lang="sv-SE" smtClean="0"/>
              <a:t>2022-04-27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C4-99D0-FD49-A7DA-D3CE763233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895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F56F-A288-40BA-9796-40912F59BB5C}" type="datetime1">
              <a:rPr lang="sv-SE" smtClean="0"/>
              <a:t>2022-04-27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A12E3C4-99D0-FD49-A7DA-D3CE763233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55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0FF3-822F-44C8-9179-68D4CB87D7FD}" type="datetime1">
              <a:rPr lang="sv-SE" smtClean="0"/>
              <a:t>2022-04-27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A12E3C4-99D0-FD49-A7DA-D3CE763233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64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8E5C6-B8B4-4AE9-82C5-22CFCCB91953}" type="datetime1">
              <a:rPr lang="sv-SE" smtClean="0"/>
              <a:t>2022-04-27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A12E3C4-99D0-FD49-A7DA-D3CE763233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19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9DC31-1680-48BD-9907-9FA7B3544892}" type="datetime1">
              <a:rPr lang="sv-SE" smtClean="0"/>
              <a:t>2022-04-27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C4-99D0-FD49-A7DA-D3CE763233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539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B5A8-3241-4C3D-A66C-B7F11CBBD701}" type="datetime1">
              <a:rPr lang="sv-SE" smtClean="0"/>
              <a:t>2022-04-27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C4-99D0-FD49-A7DA-D3CE763233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930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56F1-F585-4869-9284-33378A189923}" type="datetime1">
              <a:rPr lang="sv-SE" smtClean="0"/>
              <a:t>2022-04-27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C4-99D0-FD49-A7DA-D3CE763233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932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ED9A-8CC6-4D2B-99B2-CA6866E8F0DE}" type="datetime1">
              <a:rPr lang="sv-SE" smtClean="0"/>
              <a:t>2022-04-27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A12E3C4-99D0-FD49-A7DA-D3CE763233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391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59CAD-27E0-486E-A3E5-3C5904813019}" type="datetime1">
              <a:rPr lang="sv-SE" smtClean="0"/>
              <a:t>2022-04-27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A12E3C4-99D0-FD49-A7DA-D3CE763233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314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660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50085293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://tobaksfakta.se/tema/tobacco-endgam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168CB9-53CA-4E83-B2D5-24B52EF34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5" y="3683858"/>
            <a:ext cx="6912770" cy="1327094"/>
          </a:xfrm>
        </p:spPr>
        <p:txBody>
          <a:bodyPr>
            <a:normAutofit/>
          </a:bodyPr>
          <a:lstStyle/>
          <a:p>
            <a:pPr algn="ctr"/>
            <a:r>
              <a:rPr lang="sv-SE" sz="4500" dirty="0"/>
              <a:t>Politik och påverkan</a:t>
            </a:r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4B8AB682-B324-4EB6-9D7F-FD41C6846A6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1" y="1545288"/>
            <a:ext cx="8325851" cy="1526668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6C5B57D-F286-4CE1-839B-B222261C86F1}"/>
              </a:ext>
            </a:extLst>
          </p:cNvPr>
          <p:cNvSpPr txBox="1"/>
          <p:nvPr/>
        </p:nvSpPr>
        <p:spPr>
          <a:xfrm>
            <a:off x="3347864" y="566124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Ann Post </a:t>
            </a:r>
          </a:p>
          <a:p>
            <a:r>
              <a:rPr lang="sv-SE" dirty="0"/>
              <a:t>2022-03-30</a:t>
            </a:r>
          </a:p>
        </p:txBody>
      </p:sp>
    </p:spTree>
    <p:extLst>
      <p:ext uri="{BB962C8B-B14F-4D97-AF65-F5344CB8AC3E}">
        <p14:creationId xmlns:p14="http://schemas.microsoft.com/office/powerpoint/2010/main" val="3141126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43DA5B-0731-4141-BCEC-1931C123D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C00000"/>
                </a:solidFill>
              </a:rPr>
              <a:t>Aktuellt om tobak i riksdagen våren 2022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4FC730-B607-4FB7-A6A5-EFDC34A6B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b="1" dirty="0">
                <a:latin typeface="open_sanslight"/>
              </a:rPr>
              <a:t>Höjd skatt på alkohol och tobak</a:t>
            </a:r>
          </a:p>
          <a:p>
            <a:r>
              <a:rPr lang="sv-SE" dirty="0">
                <a:latin typeface="open_sanslight"/>
              </a:rPr>
              <a:t>Jan 2022	Promemoria</a:t>
            </a:r>
          </a:p>
          <a:p>
            <a:r>
              <a:rPr lang="sv-SE" i="0" dirty="0">
                <a:effectLst/>
                <a:latin typeface="open_sanslight"/>
              </a:rPr>
              <a:t>18 mars	Remiss avslutad</a:t>
            </a:r>
            <a:br>
              <a:rPr lang="sv-SE" i="0" dirty="0">
                <a:effectLst/>
                <a:latin typeface="open_sanslight"/>
              </a:rPr>
            </a:br>
            <a:endParaRPr lang="sv-SE" i="0" dirty="0">
              <a:effectLst/>
              <a:latin typeface="open_sansligh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b="0" i="0" dirty="0">
                <a:effectLst/>
                <a:latin typeface="open_sansregular"/>
              </a:rPr>
              <a:t>cigaretter, cigarrer, cigariller, röktobak, snus, tuggtobak och övrig tobak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>
                <a:latin typeface="open_sansregular"/>
              </a:rPr>
              <a:t>höjs med 3 procent 1 </a:t>
            </a:r>
            <a:r>
              <a:rPr lang="sv-SE" b="0" i="0" dirty="0">
                <a:effectLst/>
                <a:latin typeface="open_sansregular"/>
              </a:rPr>
              <a:t>januari 2023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b="0" i="0" dirty="0">
                <a:effectLst/>
                <a:latin typeface="open_sansregular"/>
              </a:rPr>
              <a:t>ytterligare 1 procent den 1 januari 2024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1948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ADBD250-01BA-4427-8161-4D0E3D8D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CAN –ny studie om droganvändning 2021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BC32748-67BC-4599-A011-E9C7BCCAB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latin typeface="gill-sans-nova"/>
              </a:rPr>
              <a:t>Användningen och beroendet av cigaretter har minskat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latin typeface="gill-sans-nova"/>
              </a:rPr>
              <a:t>8% rökare totalt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solidFill>
                  <a:srgbClr val="000000"/>
                </a:solidFill>
                <a:effectLst/>
                <a:latin typeface="gill-sans-nova"/>
              </a:rPr>
              <a:t>5% dagligrökare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solidFill>
                  <a:srgbClr val="000000"/>
                </a:solidFill>
                <a:effectLst/>
                <a:latin typeface="gill-sans-nova"/>
              </a:rPr>
              <a:t>3,5 % då och då rökare</a:t>
            </a:r>
            <a:br>
              <a:rPr lang="sv-SE" sz="2400" b="0" i="0" dirty="0">
                <a:solidFill>
                  <a:srgbClr val="000000"/>
                </a:solidFill>
                <a:effectLst/>
                <a:latin typeface="gill-sans-nova"/>
              </a:rPr>
            </a:br>
            <a:endParaRPr lang="sv-SE" sz="2400" b="0" i="0" dirty="0">
              <a:solidFill>
                <a:srgbClr val="000000"/>
              </a:solidFill>
              <a:effectLst/>
              <a:latin typeface="gill-sans-nova"/>
            </a:endParaRPr>
          </a:p>
          <a:p>
            <a:r>
              <a:rPr lang="sv-SE" sz="2400" dirty="0">
                <a:solidFill>
                  <a:srgbClr val="000000"/>
                </a:solidFill>
                <a:latin typeface="gill-sans-nova"/>
              </a:rPr>
              <a:t>Beroendet av snus är oförändrat men användningen har ökat bland kvinnor</a:t>
            </a:r>
          </a:p>
          <a:p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F48052AA-D3EF-46BB-AAEA-66038DCA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C4-99D0-FD49-A7DA-D3CE7632331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146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3A993FE-F4F6-488F-B812-D8BA206A6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863" y="1079150"/>
            <a:ext cx="5473745" cy="3937635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4005BDF5-1CB9-406C-BE25-8A2473F81FA3}"/>
              </a:ext>
            </a:extLst>
          </p:cNvPr>
          <p:cNvSpPr txBox="1"/>
          <p:nvPr/>
        </p:nvSpPr>
        <p:spPr>
          <a:xfrm>
            <a:off x="1686911" y="5303126"/>
            <a:ext cx="547374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Kampanjfilm: </a:t>
            </a:r>
            <a:r>
              <a:rPr lang="sv-SE" dirty="0">
                <a:hlinkClick r:id="rId3"/>
              </a:rPr>
              <a:t>https://vimeo.com/500852939</a:t>
            </a:r>
            <a:endParaRPr lang="sv-SE" dirty="0"/>
          </a:p>
          <a:p>
            <a:endParaRPr lang="sv-SE" sz="1350" dirty="0"/>
          </a:p>
        </p:txBody>
      </p:sp>
    </p:spTree>
    <p:extLst>
      <p:ext uri="{BB962C8B-B14F-4D97-AF65-F5344CB8AC3E}">
        <p14:creationId xmlns:p14="http://schemas.microsoft.com/office/powerpoint/2010/main" val="274662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AAEEDC8-D2E0-478A-BF96-8C7B30319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722090"/>
            <a:ext cx="7451527" cy="1511571"/>
          </a:xfrm>
        </p:spPr>
        <p:txBody>
          <a:bodyPr>
            <a:normAutofit fontScale="90000"/>
          </a:bodyPr>
          <a:lstStyle/>
          <a:p>
            <a:r>
              <a:rPr lang="sv-SE" sz="3200" dirty="0">
                <a:solidFill>
                  <a:srgbClr val="002060"/>
                </a:solidFill>
              </a:rPr>
              <a:t>	2021- 6% </a:t>
            </a:r>
            <a:r>
              <a:rPr lang="sv-SE" sz="3200" dirty="0" err="1">
                <a:solidFill>
                  <a:srgbClr val="002060"/>
                </a:solidFill>
              </a:rPr>
              <a:t>average</a:t>
            </a:r>
            <a:r>
              <a:rPr lang="sv-SE" sz="3200" dirty="0">
                <a:solidFill>
                  <a:srgbClr val="002060"/>
                </a:solidFill>
              </a:rPr>
              <a:t> </a:t>
            </a:r>
            <a:r>
              <a:rPr lang="sv-SE" sz="3200" dirty="0" err="1">
                <a:solidFill>
                  <a:srgbClr val="002060"/>
                </a:solidFill>
              </a:rPr>
              <a:t>daily</a:t>
            </a:r>
            <a:r>
              <a:rPr lang="sv-SE" sz="3200" dirty="0">
                <a:solidFill>
                  <a:srgbClr val="002060"/>
                </a:solidFill>
              </a:rPr>
              <a:t> smoking</a:t>
            </a:r>
            <a:br>
              <a:rPr lang="sv-SE" sz="3200" dirty="0">
                <a:solidFill>
                  <a:srgbClr val="002060"/>
                </a:solidFill>
              </a:rPr>
            </a:br>
            <a:br>
              <a:rPr lang="sv-SE" sz="3200" dirty="0">
                <a:solidFill>
                  <a:srgbClr val="002060"/>
                </a:solidFill>
              </a:rPr>
            </a:br>
            <a:r>
              <a:rPr lang="sv-SE" sz="3200" dirty="0">
                <a:solidFill>
                  <a:srgbClr val="002060"/>
                </a:solidFill>
              </a:rPr>
              <a:t>	</a:t>
            </a:r>
            <a:r>
              <a:rPr lang="sv-SE" sz="2700" dirty="0"/>
              <a:t>Daily smoking </a:t>
            </a:r>
            <a:r>
              <a:rPr lang="sv-SE" sz="2700" dirty="0" err="1"/>
              <a:t>after</a:t>
            </a:r>
            <a:r>
              <a:rPr lang="sv-SE" sz="2700" dirty="0"/>
              <a:t> </a:t>
            </a:r>
            <a:r>
              <a:rPr lang="sv-SE" sz="2700" dirty="0" err="1"/>
              <a:t>education</a:t>
            </a:r>
            <a:r>
              <a:rPr lang="sv-SE" sz="2700" dirty="0"/>
              <a:t> (25-84 </a:t>
            </a:r>
            <a:r>
              <a:rPr lang="sv-SE" sz="2700" dirty="0" err="1"/>
              <a:t>years</a:t>
            </a:r>
            <a:r>
              <a:rPr lang="sv-SE" sz="2700" dirty="0"/>
              <a:t>)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6AAEC79-13C3-486B-9434-2FBA5331A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92325"/>
            <a:ext cx="1656184" cy="55446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0C710BA-1D4B-4CA9-AF09-F96336EF3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173" y="2218985"/>
            <a:ext cx="7383994" cy="4392488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39E3EB8D-C3F8-4E85-B270-505D9228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C4-99D0-FD49-A7DA-D3CE7632331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322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39D339-49DD-4468-87C4-97C4F965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303" y="764704"/>
            <a:ext cx="7006138" cy="1512168"/>
          </a:xfrm>
        </p:spPr>
        <p:txBody>
          <a:bodyPr>
            <a:normAutofit fontScale="90000"/>
          </a:bodyPr>
          <a:lstStyle/>
          <a:p>
            <a:r>
              <a:rPr lang="sv-SE" sz="29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2021 Daily snus </a:t>
            </a:r>
            <a:r>
              <a:rPr lang="sv-SE" sz="29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use</a:t>
            </a:r>
            <a:r>
              <a:rPr lang="sv-SE" sz="29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: </a:t>
            </a:r>
            <a:r>
              <a:rPr lang="sv-SE" sz="3100" b="1" i="0" dirty="0">
                <a:solidFill>
                  <a:schemeClr val="accent3"/>
                </a:solidFill>
                <a:effectLst/>
                <a:latin typeface="Tahoma" panose="020B0604030504040204" pitchFamily="34" charset="0"/>
              </a:rPr>
              <a:t>♂</a:t>
            </a:r>
            <a:r>
              <a:rPr lang="sv-SE" sz="29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 20 </a:t>
            </a:r>
            <a:r>
              <a:rPr lang="sv-SE" sz="2900" dirty="0">
                <a:solidFill>
                  <a:srgbClr val="333333"/>
                </a:solidFill>
                <a:latin typeface="Tahoma" panose="020B0604030504040204" pitchFamily="34" charset="0"/>
              </a:rPr>
              <a:t>% 	</a:t>
            </a:r>
            <a:r>
              <a:rPr lang="sv-SE" dirty="0">
                <a:solidFill>
                  <a:srgbClr val="FF0000"/>
                </a:solidFill>
              </a:rPr>
              <a:t>♀</a:t>
            </a:r>
            <a:r>
              <a:rPr lang="sv-SE" sz="2900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sv-SE" sz="29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6% </a:t>
            </a:r>
            <a:br>
              <a:rPr lang="sv-SE" sz="29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</a:br>
            <a:br>
              <a:rPr lang="sv-SE" sz="2400" dirty="0">
                <a:solidFill>
                  <a:srgbClr val="333333"/>
                </a:solidFill>
                <a:latin typeface="Tahoma" panose="020B0604030504040204" pitchFamily="34" charset="0"/>
              </a:rPr>
            </a:br>
            <a:r>
              <a:rPr lang="sv-SE" sz="2400" dirty="0">
                <a:solidFill>
                  <a:srgbClr val="333333"/>
                </a:solidFill>
                <a:latin typeface="Tahoma" panose="020B0604030504040204" pitchFamily="34" charset="0"/>
              </a:rPr>
              <a:t>			</a:t>
            </a:r>
            <a:r>
              <a:rPr lang="sv-SE" sz="2700" dirty="0"/>
              <a:t>Daily snus </a:t>
            </a:r>
            <a:r>
              <a:rPr lang="sv-SE" sz="2700" dirty="0" err="1"/>
              <a:t>use</a:t>
            </a:r>
            <a:r>
              <a:rPr lang="sv-SE" sz="2700" dirty="0"/>
              <a:t> </a:t>
            </a:r>
            <a:r>
              <a:rPr lang="sv-SE" sz="2700" dirty="0" err="1"/>
              <a:t>women</a:t>
            </a:r>
            <a:br>
              <a:rPr lang="sv-SE" sz="2400" dirty="0"/>
            </a:br>
            <a:endParaRPr lang="sv-SE" sz="24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7832904-0EA7-4BAC-A46C-D292E9F38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248" y="2348879"/>
            <a:ext cx="7042192" cy="426430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7904CAA-2DEB-46CB-B733-A4608061A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92325"/>
            <a:ext cx="1656184" cy="554461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01B9010-801A-4851-85D1-5FEE6ECC5F74}"/>
              </a:ext>
            </a:extLst>
          </p:cNvPr>
          <p:cNvSpPr txBox="1"/>
          <p:nvPr/>
        </p:nvSpPr>
        <p:spPr>
          <a:xfrm>
            <a:off x="2286000" y="324664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dirty="0">
                <a:solidFill>
                  <a:srgbClr val="333333"/>
                </a:solidFill>
                <a:latin typeface="Tahoma" panose="020B0604030504040204" pitchFamily="34" charset="0"/>
              </a:rPr>
              <a:t>♀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1EB6A06-1F2A-4D52-93BB-E6B986DE0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C4-99D0-FD49-A7DA-D3CE7632331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201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980" y="160337"/>
            <a:ext cx="28575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Sveriges riksdags logotyp, tillbaka till startsid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AutoShape 6" descr="Sveriges riksdags logotyp, tillbaka till startsid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8" name="Picture 2" descr="http://tobaksfakta.se/wp-content/uploads/2013/10/endgame_web2.jpg">
            <a:hlinkClick r:id="rId4"/>
            <a:extLst>
              <a:ext uri="{FF2B5EF4-FFF2-40B4-BE49-F238E27FC236}">
                <a16:creationId xmlns:a16="http://schemas.microsoft.com/office/drawing/2014/main" id="{E1E52871-92B8-4C38-BF41-1F186EB90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3357614" cy="157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525BB1B-36EF-47D3-83F8-4F99AF472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475" y="3012581"/>
            <a:ext cx="5485541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sv-SE" sz="2100" dirty="0" err="1">
                <a:solidFill>
                  <a:srgbClr val="202124"/>
                </a:solidFill>
                <a:latin typeface="inherit"/>
              </a:rPr>
              <a:t>Goal</a:t>
            </a:r>
            <a:r>
              <a:rPr lang="sv-SE" altLang="sv-SE" sz="2100" dirty="0">
                <a:solidFill>
                  <a:srgbClr val="202124"/>
                </a:solidFill>
                <a:latin typeface="inherit"/>
              </a:rPr>
              <a:t>: L</a:t>
            </a:r>
            <a:r>
              <a:rPr kumimoji="0" lang="sv-SE" altLang="sv-SE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ess </a:t>
            </a:r>
            <a:r>
              <a:rPr kumimoji="0" lang="sv-SE" altLang="sv-SE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than</a:t>
            </a:r>
            <a:r>
              <a:rPr kumimoji="0" lang="sv-SE" altLang="sv-SE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5% </a:t>
            </a:r>
            <a:r>
              <a:rPr kumimoji="0" lang="sv-SE" altLang="sv-SE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of</a:t>
            </a:r>
            <a:r>
              <a:rPr kumimoji="0" lang="sv-SE" altLang="sv-SE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the population </a:t>
            </a:r>
            <a:r>
              <a:rPr kumimoji="0" lang="sv-SE" altLang="sv-SE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smokes</a:t>
            </a:r>
            <a:r>
              <a:rPr kumimoji="0" lang="sv-SE" altLang="sv-SE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sv-SE" altLang="sv-SE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daily</a:t>
            </a:r>
            <a:r>
              <a:rPr kumimoji="0" lang="sv-SE" altLang="sv-SE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DC12DF-4004-4CEA-A73C-F19A2C51AA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7617" y="4265554"/>
            <a:ext cx="4394192" cy="2288642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491FAE42-B157-4208-8A21-BDB7C802627E}"/>
              </a:ext>
            </a:extLst>
          </p:cNvPr>
          <p:cNvSpPr txBox="1"/>
          <p:nvPr/>
        </p:nvSpPr>
        <p:spPr>
          <a:xfrm>
            <a:off x="2555776" y="3748390"/>
            <a:ext cx="4386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Average</a:t>
            </a:r>
            <a:r>
              <a:rPr lang="sv-SE" dirty="0"/>
              <a:t> </a:t>
            </a:r>
            <a:r>
              <a:rPr lang="sv-SE" dirty="0" err="1"/>
              <a:t>occational</a:t>
            </a:r>
            <a:r>
              <a:rPr lang="sv-SE" dirty="0"/>
              <a:t> smoking 5% 2021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F5F7D6D2-D5AA-43B1-9796-6FA59872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C4-99D0-FD49-A7DA-D3CE7632331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425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72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BBD40F00-6D63-4024-B367-8609BE2B28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 vert="horz" lIns="91440" tIns="45720" rIns="91440" bIns="45720" rtlCol="0">
            <a:normAutofit/>
          </a:bodyPr>
          <a:lstStyle/>
          <a:p>
            <a:pPr marL="48816">
              <a:lnSpc>
                <a:spcPct val="90000"/>
              </a:lnSpc>
            </a:pPr>
            <a:r>
              <a:rPr lang="sv-SE" altLang="sv-SE" sz="1800" dirty="0">
                <a:solidFill>
                  <a:schemeClr val="bg1"/>
                </a:solidFill>
              </a:rPr>
              <a:t>OPINION POLL</a:t>
            </a:r>
            <a:r>
              <a:rPr lang="sv-SE" altLang="sv-SE" sz="1800" kern="1200" dirty="0">
                <a:solidFill>
                  <a:schemeClr val="bg1"/>
                </a:solidFill>
              </a:rPr>
              <a:t> Nov 2021</a:t>
            </a:r>
            <a:br>
              <a:rPr lang="sv-SE" altLang="sv-SE" sz="1800" kern="1200" dirty="0">
                <a:solidFill>
                  <a:schemeClr val="bg1"/>
                </a:solidFill>
              </a:rPr>
            </a:br>
            <a:br>
              <a:rPr lang="sv-SE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Public attitudes towards tobacco,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nicotine and new products.</a:t>
            </a:r>
            <a:endParaRPr lang="sv-SE" altLang="sv-SE" sz="1800" kern="1200" dirty="0">
              <a:solidFill>
                <a:schemeClr val="bg1"/>
              </a:solidFill>
            </a:endParaRPr>
          </a:p>
        </p:txBody>
      </p:sp>
      <p:sp>
        <p:nvSpPr>
          <p:cNvPr id="27658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7659" name="Rectangle 76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36DC2A0-0850-456E-AFD9-AAB4898F9E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9933" y="589722"/>
            <a:ext cx="5098525" cy="532150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05991"/>
            <a:endParaRPr lang="en-US" altLang="sv-SE" dirty="0"/>
          </a:p>
          <a:p>
            <a:pPr marL="305991"/>
            <a:endParaRPr lang="en-US" altLang="sv-SE" dirty="0"/>
          </a:p>
          <a:p>
            <a:pPr marL="305991"/>
            <a:endParaRPr lang="en-US" altLang="sv-SE" dirty="0"/>
          </a:p>
          <a:p>
            <a:pPr marL="305991"/>
            <a:r>
              <a:rPr lang="en-US" altLang="sv-SE" dirty="0"/>
              <a:t>Not okay of tobacco industry to launch white snus (78%)</a:t>
            </a:r>
            <a:br>
              <a:rPr lang="en-US" altLang="sv-SE" dirty="0"/>
            </a:br>
            <a:endParaRPr lang="en-US" altLang="sv-SE" dirty="0"/>
          </a:p>
          <a:p>
            <a:pPr marL="305991"/>
            <a:r>
              <a:rPr lang="en-US" altLang="sv-SE" dirty="0"/>
              <a:t>Unacceptable to develop new nicotine products (73%)</a:t>
            </a:r>
            <a:br>
              <a:rPr lang="en-US" altLang="sv-SE" dirty="0"/>
            </a:br>
            <a:endParaRPr lang="en-US" altLang="sv-SE" dirty="0"/>
          </a:p>
          <a:p>
            <a:pPr marL="305991"/>
            <a:r>
              <a:rPr lang="en-US" altLang="sv-SE" dirty="0"/>
              <a:t>Accept actions to protect children and young people (71%)</a:t>
            </a:r>
          </a:p>
          <a:p>
            <a:pPr marL="305991"/>
            <a:endParaRPr lang="en-US" altLang="sv-SE" dirty="0"/>
          </a:p>
          <a:p>
            <a:pPr marL="305991"/>
            <a:r>
              <a:rPr lang="en-US" altLang="sv-SE" dirty="0"/>
              <a:t>Fewer than 2 out of 10 believe that our decision-makers succeed well in protecting children from becoming new tobacco consumers (16%)</a:t>
            </a:r>
          </a:p>
          <a:p>
            <a:pPr marL="305991"/>
            <a:endParaRPr lang="en-US" altLang="sv-SE" dirty="0"/>
          </a:p>
          <a:p>
            <a:pPr marL="305991"/>
            <a:endParaRPr lang="sv-SE" altLang="sv-SE" dirty="0"/>
          </a:p>
          <a:p>
            <a:pPr marL="0" indent="0">
              <a:buNone/>
            </a:pPr>
            <a:endParaRPr lang="sv-SE" alt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B705F33-355E-4E97-ABC2-EACE6C5F54E0}"/>
              </a:ext>
            </a:extLst>
          </p:cNvPr>
          <p:cNvSpPr txBox="1"/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sv-SE" altLang="sv-SE" sz="1700" b="1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A0C25E9-D73C-408B-8FE4-96A6603FA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08611"/>
            <a:ext cx="1725318" cy="1072989"/>
          </a:xfrm>
          <a:prstGeom prst="rect">
            <a:avLst/>
          </a:prstGeom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7FE2FE4-9F6A-45BC-8F5D-3A91641E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C4-99D0-FD49-A7DA-D3CE7632331C}" type="slidenum">
              <a:rPr lang="sv-SE" smtClean="0"/>
              <a:t>5</a:t>
            </a:fld>
            <a:endParaRPr lang="sv-S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157"/>
            <a:ext cx="1767505" cy="6853096"/>
            <a:chOff x="6627813" y="195610"/>
            <a:chExt cx="1952625" cy="5678141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42015" y="581227"/>
            <a:ext cx="7575924" cy="8297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Discrepancies in tobacco policy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316900" y="2228741"/>
            <a:ext cx="3601641" cy="387075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AutoNum type="arabicPeriod"/>
            </a:pPr>
            <a:r>
              <a:rPr lang="en-US" sz="2000" dirty="0"/>
              <a:t>It feels risky and ungrateful for committed politicians to pursue an ambitious tobacco policy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>
              <a:buAutoNum type="arabicPeriod"/>
            </a:pPr>
            <a:r>
              <a:rPr lang="en-US" sz="2000" dirty="0"/>
              <a:t>Politicians are being misled by the tobacco industry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0163F3AF-830C-4D0E-A4D1-9FD22EFD1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533" y="1628800"/>
            <a:ext cx="3398546" cy="4729168"/>
          </a:xfrm>
          <a:prstGeom prst="rect">
            <a:avLst/>
          </a:prstGeom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28A93DB-EB4F-492F-BA28-39534517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C4-99D0-FD49-A7DA-D3CE7632331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269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43DF97-A3EF-4575-BA08-554986D8E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94" y="624110"/>
            <a:ext cx="3475100" cy="1280890"/>
          </a:xfrm>
        </p:spPr>
        <p:txBody>
          <a:bodyPr>
            <a:normAutofit/>
          </a:bodyPr>
          <a:lstStyle/>
          <a:p>
            <a:r>
              <a:rPr lang="sv-SE" dirty="0" err="1"/>
              <a:t>Debate</a:t>
            </a:r>
            <a:r>
              <a:rPr lang="sv-SE" dirty="0"/>
              <a:t> 2021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D26483-7219-4E5A-95D3-854C52139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909" y="2040467"/>
            <a:ext cx="3477885" cy="38707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FFCF7F"/>
              </a:buClr>
            </a:pPr>
            <a:r>
              <a:rPr lang="sv-SE" sz="1400" b="0" i="0" dirty="0">
                <a:effectLst/>
              </a:rPr>
              <a:t>Låt inte tobakslobbyn styra forskning och politik</a:t>
            </a:r>
          </a:p>
          <a:p>
            <a:pPr>
              <a:lnSpc>
                <a:spcPct val="90000"/>
              </a:lnSpc>
              <a:buClr>
                <a:srgbClr val="FFCF7F"/>
              </a:buClr>
            </a:pPr>
            <a:r>
              <a:rPr lang="sv-SE" sz="1400" dirty="0"/>
              <a:t>Tobaksfri skoltid – när ska utbildningsdepartementet lyssna</a:t>
            </a:r>
            <a:endParaRPr lang="sv-SE" sz="1400" b="0" i="0" dirty="0">
              <a:effectLst/>
            </a:endParaRPr>
          </a:p>
          <a:p>
            <a:pPr>
              <a:lnSpc>
                <a:spcPct val="90000"/>
              </a:lnSpc>
              <a:buClr>
                <a:srgbClr val="FFCF7F"/>
              </a:buClr>
            </a:pPr>
            <a:r>
              <a:rPr lang="sv-SE" sz="1400" i="0" u="none" strike="noStrike" dirty="0">
                <a:effectLst/>
              </a:rPr>
              <a:t>Sätt stopp för industrin som utnyttjar barn</a:t>
            </a:r>
          </a:p>
          <a:p>
            <a:pPr>
              <a:lnSpc>
                <a:spcPct val="90000"/>
              </a:lnSpc>
              <a:buClr>
                <a:srgbClr val="FFCF7F"/>
              </a:buClr>
            </a:pPr>
            <a:r>
              <a:rPr lang="sv-SE" sz="1400" b="0" dirty="0">
                <a:effectLst/>
              </a:rPr>
              <a:t>Dags för hårdare reglering av nya nikotinprodukter</a:t>
            </a:r>
            <a:endParaRPr lang="sv-SE" sz="1400" i="0" u="none" strike="noStrike" dirty="0">
              <a:effectLst/>
            </a:endParaRPr>
          </a:p>
          <a:p>
            <a:pPr>
              <a:lnSpc>
                <a:spcPct val="90000"/>
              </a:lnSpc>
              <a:buClr>
                <a:srgbClr val="FFCF7F"/>
              </a:buClr>
            </a:pPr>
            <a:r>
              <a:rPr lang="sv-SE" sz="1400" i="0" dirty="0">
                <a:effectLst/>
              </a:rPr>
              <a:t>Kampanj på flera språk ska uppmuntra till rökstopp</a:t>
            </a:r>
          </a:p>
          <a:p>
            <a:pPr>
              <a:lnSpc>
                <a:spcPct val="90000"/>
              </a:lnSpc>
              <a:buClr>
                <a:srgbClr val="FFCF7F"/>
              </a:buClr>
            </a:pPr>
            <a:r>
              <a:rPr lang="sv-SE" sz="1400" dirty="0">
                <a:effectLst/>
              </a:rPr>
              <a:t>Att begränsa tobaksanvändningen ligger i allas intresse</a:t>
            </a:r>
          </a:p>
          <a:p>
            <a:pPr>
              <a:lnSpc>
                <a:spcPct val="90000"/>
              </a:lnSpc>
              <a:buClr>
                <a:srgbClr val="FFCF7F"/>
              </a:buClr>
            </a:pPr>
            <a:r>
              <a:rPr lang="sv-SE" sz="1400" i="0" dirty="0" err="1">
                <a:effectLst/>
                <a:latin typeface="ValueBold"/>
              </a:rPr>
              <a:t>Etc</a:t>
            </a:r>
            <a:r>
              <a:rPr lang="sv-SE" sz="1400" i="0" dirty="0">
                <a:effectLst/>
                <a:latin typeface="ValueBold"/>
              </a:rPr>
              <a:t> …..</a:t>
            </a:r>
          </a:p>
          <a:p>
            <a:pPr>
              <a:lnSpc>
                <a:spcPct val="90000"/>
              </a:lnSpc>
              <a:buClr>
                <a:srgbClr val="FFCF7F"/>
              </a:buClr>
            </a:pPr>
            <a:endParaRPr lang="sv-SE" sz="14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EF624B7-41C5-423E-B5BA-C02B88CD6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07" y="2195297"/>
            <a:ext cx="3000986" cy="2160709"/>
          </a:xfrm>
          <a:prstGeom prst="rect">
            <a:avLst/>
          </a:prstGeom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F65CD17-84CD-41A7-8523-9577CF50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C4-99D0-FD49-A7DA-D3CE7632331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9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D8F4BC-23C2-4DE1-8E82-8731FB910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C00000"/>
                </a:solidFill>
              </a:rPr>
              <a:t>Aktuellt om tobak i riksdagen våren 2022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A3D4F1-F8A2-426D-917B-E6F84F203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2348880"/>
            <a:ext cx="8739001" cy="283487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v-SE" b="1" dirty="0"/>
              <a:t>ANDTS – strategin 2022-2025	(Alkohol, narkotika, droger, tobak och spel)</a:t>
            </a:r>
          </a:p>
          <a:p>
            <a:r>
              <a:rPr lang="sv-SE" dirty="0"/>
              <a:t>18 mars 2021	Regeringen beslutade om en strategi</a:t>
            </a:r>
          </a:p>
          <a:p>
            <a:r>
              <a:rPr lang="sv-SE" dirty="0"/>
              <a:t>8 juni 2021	Riksdagen avslog propositionen</a:t>
            </a:r>
          </a:p>
          <a:p>
            <a:r>
              <a:rPr lang="sv-SE" dirty="0"/>
              <a:t>23 mars 2022	Regeringen överlämnar skrivelse om ny strategi till riksdagen</a:t>
            </a:r>
            <a:br>
              <a:rPr lang="sv-SE" dirty="0"/>
            </a:br>
            <a:endParaRPr lang="sv-S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sv-SE" i="0" dirty="0">
                <a:effectLst/>
              </a:rPr>
              <a:t>ökat fokus på narkotikaprevention med brotts­förebyg­gande och brottsbekämpande insatser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b="0" i="0" dirty="0" err="1">
                <a:effectLst/>
              </a:rPr>
              <a:t>tobaksbegreppet</a:t>
            </a:r>
            <a:r>
              <a:rPr lang="sv-SE" b="0" i="0" dirty="0">
                <a:effectLst/>
              </a:rPr>
              <a:t> ska utvidgas till att även omfatta andra nikotinprodukter</a:t>
            </a:r>
            <a:r>
              <a:rPr lang="sv-SE" i="0" dirty="0">
                <a:effectLst/>
              </a:rPr>
              <a:t>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b="0" i="0" dirty="0">
                <a:effectLst/>
              </a:rPr>
              <a:t>sammanställa kunskap om olika tobaks- och nikotinprodukters skadeverkningar (</a:t>
            </a:r>
            <a:r>
              <a:rPr lang="sv-SE" b="0" i="0" dirty="0" err="1">
                <a:effectLst/>
              </a:rPr>
              <a:t>Fohm</a:t>
            </a:r>
            <a:r>
              <a:rPr lang="sv-SE" b="0" i="0" dirty="0">
                <a:effectLst/>
              </a:rPr>
              <a:t>, SoS, SBU)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538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7A59D0-AB38-4B2D-93C8-6EAAAAB2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C00000"/>
                </a:solidFill>
              </a:rPr>
              <a:t>Aktuellt om tobak i riksdagen våren 2022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9DCEB0-442D-406A-98E7-19B8FB203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n-NO" b="1" dirty="0">
                <a:latin typeface="open_sanslight"/>
              </a:rPr>
              <a:t>Ny lag om tobaksfria nikotinprodukter</a:t>
            </a:r>
          </a:p>
          <a:p>
            <a:r>
              <a:rPr lang="sv-SE" dirty="0"/>
              <a:t>Feb 2020 – Mars 2021	Utredning </a:t>
            </a:r>
            <a:r>
              <a:rPr lang="sv-SE" b="0" i="0" dirty="0">
                <a:effectLst/>
                <a:latin typeface="open_sansregular"/>
              </a:rPr>
              <a:t>mot skadliga effekter orsakade av tobaksfria nikotinprodukter</a:t>
            </a:r>
          </a:p>
          <a:p>
            <a:r>
              <a:rPr lang="sv-SE" dirty="0">
                <a:latin typeface="open_sansregular"/>
              </a:rPr>
              <a:t>April – </a:t>
            </a:r>
            <a:r>
              <a:rPr lang="sv-SE" dirty="0" err="1">
                <a:latin typeface="open_sansregular"/>
              </a:rPr>
              <a:t>sept</a:t>
            </a:r>
            <a:r>
              <a:rPr lang="sv-SE" dirty="0">
                <a:latin typeface="open_sansregular"/>
              </a:rPr>
              <a:t> 2021	Remissförfarande</a:t>
            </a:r>
          </a:p>
          <a:p>
            <a:r>
              <a:rPr lang="sv-SE" dirty="0">
                <a:latin typeface="open_sansregular"/>
              </a:rPr>
              <a:t>24 februari 2022	Lagrådsremiss 			Proposition</a:t>
            </a:r>
            <a:br>
              <a:rPr lang="sv-SE" dirty="0">
                <a:latin typeface="open_sansregular"/>
              </a:rPr>
            </a:br>
            <a:endParaRPr lang="nn-NO" b="1" i="0" dirty="0">
              <a:effectLst/>
              <a:latin typeface="open_sanslight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sv-SE" b="0" i="0" dirty="0">
                <a:effectLst/>
                <a:latin typeface="open_sansregular"/>
              </a:rPr>
              <a:t>reglering av tobaksfria nikotinprodukter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sv-SE" b="0" i="0" dirty="0">
                <a:effectLst/>
                <a:latin typeface="open_sansregular"/>
              </a:rPr>
              <a:t>tydligare reglering av marknadsföring och sponsring av tobak, e-cigaretter och påfyllningsbehållare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sv-SE" b="0" i="0" dirty="0">
                <a:effectLst/>
                <a:latin typeface="open_sansregular"/>
              </a:rPr>
              <a:t>förslag till smakförbud för e-vätskor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dirty="0"/>
          </a:p>
        </p:txBody>
      </p:sp>
      <p:sp>
        <p:nvSpPr>
          <p:cNvPr id="5" name="Pil: höger med huvud 4">
            <a:extLst>
              <a:ext uri="{FF2B5EF4-FFF2-40B4-BE49-F238E27FC236}">
                <a16:creationId xmlns:a16="http://schemas.microsoft.com/office/drawing/2014/main" id="{6ED56FF5-695B-4F10-9298-11054BD3802D}"/>
              </a:ext>
            </a:extLst>
          </p:cNvPr>
          <p:cNvSpPr/>
          <p:nvPr/>
        </p:nvSpPr>
        <p:spPr>
          <a:xfrm>
            <a:off x="5881405" y="3764333"/>
            <a:ext cx="602587" cy="15102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1911074822"/>
      </p:ext>
    </p:extLst>
  </p:cSld>
  <p:clrMapOvr>
    <a:masterClrMapping/>
  </p:clrMapOvr>
</p:sld>
</file>

<file path=ppt/theme/theme1.xml><?xml version="1.0" encoding="utf-8"?>
<a:theme xmlns:a="http://schemas.openxmlformats.org/drawingml/2006/main" name="Slinga">
  <a:themeElements>
    <a:clrScheme name="Sling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lin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n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1914</TotalTime>
  <Words>480</Words>
  <Application>Microsoft Office PowerPoint</Application>
  <PresentationFormat>Bildspel på skärmen (4:3)</PresentationFormat>
  <Paragraphs>73</Paragraphs>
  <Slides>12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24" baseType="lpstr">
      <vt:lpstr>Arial</vt:lpstr>
      <vt:lpstr>Calibri</vt:lpstr>
      <vt:lpstr>Century Gothic</vt:lpstr>
      <vt:lpstr>gill-sans-nova</vt:lpstr>
      <vt:lpstr>inherit</vt:lpstr>
      <vt:lpstr>open_sanslight</vt:lpstr>
      <vt:lpstr>open_sansregular</vt:lpstr>
      <vt:lpstr>Tahoma</vt:lpstr>
      <vt:lpstr>ValueBold</vt:lpstr>
      <vt:lpstr>Wingdings</vt:lpstr>
      <vt:lpstr>Wingdings 3</vt:lpstr>
      <vt:lpstr>Slinga</vt:lpstr>
      <vt:lpstr>Politik och påverkan</vt:lpstr>
      <vt:lpstr> 2021- 6% average daily smoking   Daily smoking after education (25-84 years)</vt:lpstr>
      <vt:lpstr>2021 Daily snus use: ♂ 20 %  ♀ 6%      Daily snus use women </vt:lpstr>
      <vt:lpstr>PowerPoint-presentation</vt:lpstr>
      <vt:lpstr>OPINION POLL Nov 2021  Public attitudes towards tobacco, nicotine and new products.</vt:lpstr>
      <vt:lpstr>Discrepancies in tobacco policy</vt:lpstr>
      <vt:lpstr>Debate 2021</vt:lpstr>
      <vt:lpstr>Aktuellt om tobak i riksdagen våren 2022</vt:lpstr>
      <vt:lpstr>Aktuellt om tobak i riksdagen våren 2022</vt:lpstr>
      <vt:lpstr>Aktuellt om tobak i riksdagen våren 2022</vt:lpstr>
      <vt:lpstr>CAN –ny studie om droganvändning 2021</vt:lpstr>
      <vt:lpstr>PowerPoint-presentation</vt:lpstr>
    </vt:vector>
  </TitlesOfParts>
  <Company>Crazy parrot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 Post</dc:creator>
  <cp:lastModifiedBy>Mona Ringbjer</cp:lastModifiedBy>
  <cp:revision>7</cp:revision>
  <cp:lastPrinted>2022-01-24T16:49:50Z</cp:lastPrinted>
  <dcterms:created xsi:type="dcterms:W3CDTF">2021-10-26T13:38:49Z</dcterms:created>
  <dcterms:modified xsi:type="dcterms:W3CDTF">2022-04-27T08:44:05Z</dcterms:modified>
</cp:coreProperties>
</file>