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64044"/>
    <a:srgbClr val="D47262"/>
    <a:srgbClr val="EE6448"/>
    <a:srgbClr val="E65522"/>
    <a:srgbClr val="F84A63"/>
    <a:srgbClr val="FFFFCC"/>
    <a:srgbClr val="FFCC99"/>
    <a:srgbClr val="E38C4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88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Ringbjer" userId="ea2a3f3b228c3d40" providerId="LiveId" clId="{394AB9B1-F0D7-4FC2-B706-4CD8E59F493E}"/>
    <pc:docChg chg="undo custSel modSld">
      <pc:chgData name="Mona Ringbjer" userId="ea2a3f3b228c3d40" providerId="LiveId" clId="{394AB9B1-F0D7-4FC2-B706-4CD8E59F493E}" dt="2023-02-13T18:43:13.620" v="102" actId="14100"/>
      <pc:docMkLst>
        <pc:docMk/>
      </pc:docMkLst>
      <pc:sldChg chg="modSp mod">
        <pc:chgData name="Mona Ringbjer" userId="ea2a3f3b228c3d40" providerId="LiveId" clId="{394AB9B1-F0D7-4FC2-B706-4CD8E59F493E}" dt="2023-02-13T18:43:13.620" v="102" actId="14100"/>
        <pc:sldMkLst>
          <pc:docMk/>
          <pc:sldMk cId="1432427560" sldId="256"/>
        </pc:sldMkLst>
        <pc:spChg chg="mod">
          <ac:chgData name="Mona Ringbjer" userId="ea2a3f3b228c3d40" providerId="LiveId" clId="{394AB9B1-F0D7-4FC2-B706-4CD8E59F493E}" dt="2023-02-13T18:41:26.088" v="78" actId="20577"/>
          <ac:spMkLst>
            <pc:docMk/>
            <pc:sldMk cId="1432427560" sldId="256"/>
            <ac:spMk id="16" creationId="{8DA40D0B-944B-479C-ACE3-78BD53A9C165}"/>
          </ac:spMkLst>
        </pc:spChg>
        <pc:graphicFrameChg chg="mod modGraphic">
          <ac:chgData name="Mona Ringbjer" userId="ea2a3f3b228c3d40" providerId="LiveId" clId="{394AB9B1-F0D7-4FC2-B706-4CD8E59F493E}" dt="2023-02-13T18:43:13.620" v="102" actId="14100"/>
          <ac:graphicFrameMkLst>
            <pc:docMk/>
            <pc:sldMk cId="1432427560" sldId="256"/>
            <ac:graphicFrameMk id="19" creationId="{D3F35E51-42A4-4F1D-91F2-57C3DB8C91E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13A72-535F-49CB-9511-3DFB5B3A7268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D7A6E-1C17-472F-906D-2A6060701E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95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D7A6E-1C17-472F-906D-2A6060701EC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538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ktangel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ktangel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ktangel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ktangel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dirty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8436A-A566-4005-ACFD-25B2636D6824}" type="datetimeFigureOut">
              <a:rPr lang="sv-SE" smtClean="0"/>
              <a:t>2023-02-13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ona.ringbjer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implesignup.se/event/176923-hur-kan-du-mota-beroende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ona\Dropbox\SMT\Logo\Web versioner\TextSid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6" y="8628308"/>
            <a:ext cx="1800199" cy="42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 11" descr="Familj med två barn">
            <a:extLst>
              <a:ext uri="{FF2B5EF4-FFF2-40B4-BE49-F238E27FC236}">
                <a16:creationId xmlns:a16="http://schemas.microsoft.com/office/drawing/2014/main" id="{9B4D49D7-70AC-42F8-AA96-63DE807C7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2040" y="5552689"/>
            <a:ext cx="914400" cy="914400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B496D96E-DD33-475A-B0E8-E1EC96D50418}"/>
              </a:ext>
            </a:extLst>
          </p:cNvPr>
          <p:cNvSpPr txBox="1"/>
          <p:nvPr/>
        </p:nvSpPr>
        <p:spPr>
          <a:xfrm>
            <a:off x="7173416" y="3371671"/>
            <a:ext cx="28083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2400" dirty="0">
              <a:latin typeface="Comic Sans MS" panose="030F0702030302020204" pitchFamily="66" charset="0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BFA2B02-D976-4008-9E82-0132C34141C2}"/>
              </a:ext>
            </a:extLst>
          </p:cNvPr>
          <p:cNvSpPr/>
          <p:nvPr/>
        </p:nvSpPr>
        <p:spPr>
          <a:xfrm>
            <a:off x="354586" y="6630470"/>
            <a:ext cx="541125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hlinkClick r:id="rId6"/>
              </a:rPr>
              <a:t>Anmälan</a:t>
            </a:r>
            <a:r>
              <a:rPr lang="sv-SE" dirty="0"/>
              <a:t> </a:t>
            </a:r>
            <a:r>
              <a:rPr lang="sv-SE" sz="1400" dirty="0"/>
              <a:t>finns även på hemsidan: Du får en länk någon dag innan</a:t>
            </a:r>
            <a:br>
              <a:rPr lang="sv-SE" dirty="0"/>
            </a:br>
            <a:r>
              <a:rPr lang="sv-SE" sz="1600" dirty="0"/>
              <a:t> WWW. </a:t>
            </a:r>
            <a:r>
              <a:rPr lang="sv-SE" sz="1600" b="1" dirty="0"/>
              <a:t>Sjukskoterskormottobak.com</a:t>
            </a:r>
          </a:p>
          <a:p>
            <a:r>
              <a:rPr lang="sv-SE" sz="1400" dirty="0"/>
              <a:t>Kontakt: </a:t>
            </a:r>
            <a:r>
              <a:rPr lang="sv-SE" sz="1400" dirty="0">
                <a:hlinkClick r:id="rId7"/>
              </a:rPr>
              <a:t>mona.ringbjer@gmail.com</a:t>
            </a:r>
            <a:endParaRPr lang="sv-SE" sz="1400" dirty="0"/>
          </a:p>
          <a:p>
            <a:endParaRPr lang="sv-SE" sz="1400" dirty="0"/>
          </a:p>
        </p:txBody>
      </p:sp>
      <p:sp>
        <p:nvSpPr>
          <p:cNvPr id="16" name="Pratbubbla: oval 15">
            <a:extLst>
              <a:ext uri="{FF2B5EF4-FFF2-40B4-BE49-F238E27FC236}">
                <a16:creationId xmlns:a16="http://schemas.microsoft.com/office/drawing/2014/main" id="{8DA40D0B-944B-479C-ACE3-78BD53A9C165}"/>
              </a:ext>
            </a:extLst>
          </p:cNvPr>
          <p:cNvSpPr/>
          <p:nvPr/>
        </p:nvSpPr>
        <p:spPr>
          <a:xfrm>
            <a:off x="46255" y="26866"/>
            <a:ext cx="5719588" cy="1801336"/>
          </a:xfrm>
          <a:prstGeom prst="wedgeEllipseCallout">
            <a:avLst>
              <a:gd name="adj1" fmla="val 20612"/>
              <a:gd name="adj2" fmla="val 53745"/>
            </a:avLst>
          </a:prstGeom>
          <a:solidFill>
            <a:srgbClr val="FF0000">
              <a:alpha val="48000"/>
            </a:srgbClr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dirty="0">
              <a:solidFill>
                <a:schemeClr val="tx1"/>
              </a:solidFill>
            </a:endParaRPr>
          </a:p>
          <a:p>
            <a:r>
              <a:rPr lang="sv-SE" sz="1600" dirty="0">
                <a:solidFill>
                  <a:schemeClr val="tx1"/>
                </a:solidFill>
              </a:rPr>
              <a:t>INBJUDAN </a:t>
            </a:r>
            <a:r>
              <a:rPr lang="sv-SE" sz="1600" b="1" dirty="0">
                <a:solidFill>
                  <a:schemeClr val="tx1"/>
                </a:solidFill>
              </a:rPr>
              <a:t>31 mars 2023  årsmöte </a:t>
            </a:r>
            <a:r>
              <a:rPr lang="sv-SE" sz="1600" dirty="0" err="1">
                <a:solidFill>
                  <a:schemeClr val="tx1"/>
                </a:solidFill>
              </a:rPr>
              <a:t>kl</a:t>
            </a:r>
            <a:r>
              <a:rPr lang="sv-SE" sz="1600" dirty="0">
                <a:solidFill>
                  <a:schemeClr val="tx1"/>
                </a:solidFill>
              </a:rPr>
              <a:t> 10.00 seminarium </a:t>
            </a:r>
            <a:r>
              <a:rPr lang="sv-SE" sz="1600" dirty="0" err="1">
                <a:solidFill>
                  <a:schemeClr val="tx1"/>
                </a:solidFill>
              </a:rPr>
              <a:t>kl</a:t>
            </a:r>
            <a:r>
              <a:rPr lang="sv-SE" sz="1600" dirty="0">
                <a:solidFill>
                  <a:schemeClr val="tx1"/>
                </a:solidFill>
              </a:rPr>
              <a:t> 13.00 – 16.00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>
                <a:solidFill>
                  <a:schemeClr val="tx1"/>
                </a:solidFill>
              </a:rPr>
              <a:t>Göteborg </a:t>
            </a:r>
            <a:r>
              <a:rPr lang="sv-SE" sz="1600" b="0" i="0" dirty="0">
                <a:solidFill>
                  <a:srgbClr val="474747"/>
                </a:solidFill>
                <a:effectLst/>
                <a:latin typeface="futura-pt"/>
              </a:rPr>
              <a:t>Sahlgrenska Universitetssjukhuset </a:t>
            </a:r>
            <a:endParaRPr lang="sv-SE" sz="1600" dirty="0">
              <a:solidFill>
                <a:srgbClr val="474747"/>
              </a:solidFill>
              <a:latin typeface="futura-pt"/>
            </a:endParaRPr>
          </a:p>
          <a:p>
            <a:r>
              <a:rPr lang="sv-SE" sz="1600" dirty="0">
                <a:solidFill>
                  <a:srgbClr val="474747"/>
                </a:solidFill>
                <a:latin typeface="futura-pt"/>
              </a:rPr>
              <a:t>Lokal: Hjärtats aula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b="1" dirty="0">
                <a:solidFill>
                  <a:schemeClr val="tx1"/>
                </a:solidFill>
              </a:rPr>
              <a:t>Kostnadsfritt</a:t>
            </a:r>
            <a:br>
              <a:rPr lang="sv-SE" sz="1600" b="1" dirty="0">
                <a:solidFill>
                  <a:schemeClr val="tx1"/>
                </a:solidFill>
              </a:rPr>
            </a:b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17" name="Pratbubbla: rektangel med rundade hörn 16">
            <a:extLst>
              <a:ext uri="{FF2B5EF4-FFF2-40B4-BE49-F238E27FC236}">
                <a16:creationId xmlns:a16="http://schemas.microsoft.com/office/drawing/2014/main" id="{BFBEDBC2-2856-4324-BFAE-AB2D17E81EE5}"/>
              </a:ext>
            </a:extLst>
          </p:cNvPr>
          <p:cNvSpPr/>
          <p:nvPr/>
        </p:nvSpPr>
        <p:spPr>
          <a:xfrm>
            <a:off x="3264173" y="1012973"/>
            <a:ext cx="3547572" cy="1208151"/>
          </a:xfrm>
          <a:prstGeom prst="wedgeRoundRectCallout">
            <a:avLst>
              <a:gd name="adj1" fmla="val -45122"/>
              <a:gd name="adj2" fmla="val 865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mic Sans MS" panose="030F0702030302020204" pitchFamily="66" charset="0"/>
              </a:rPr>
              <a:t>Nikotinet bygger om hjärnan</a:t>
            </a:r>
          </a:p>
        </p:txBody>
      </p:sp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D3F35E51-42A4-4F1D-91F2-57C3DB8C9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0251"/>
              </p:ext>
            </p:extLst>
          </p:nvPr>
        </p:nvGraphicFramePr>
        <p:xfrm>
          <a:off x="116631" y="2627784"/>
          <a:ext cx="6695113" cy="576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558">
                  <a:extLst>
                    <a:ext uri="{9D8B030D-6E8A-4147-A177-3AD203B41FA5}">
                      <a16:colId xmlns:a16="http://schemas.microsoft.com/office/drawing/2014/main" val="548079145"/>
                    </a:ext>
                  </a:extLst>
                </a:gridCol>
                <a:gridCol w="5898555">
                  <a:extLst>
                    <a:ext uri="{9D8B030D-6E8A-4147-A177-3AD203B41FA5}">
                      <a16:colId xmlns:a16="http://schemas.microsoft.com/office/drawing/2014/main" val="452085874"/>
                    </a:ext>
                  </a:extLst>
                </a:gridCol>
              </a:tblGrid>
              <a:tr h="314306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Årsmöte och studiebesök på tobaksenheten på gröna stråket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77239"/>
                  </a:ext>
                </a:extLst>
              </a:tr>
              <a:tr h="566658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latin typeface="News Gothic MT" panose="020B0604020202020204" pitchFamily="34" charset="0"/>
                        </a:rPr>
                        <a:t>Välkommen </a:t>
                      </a:r>
                      <a:r>
                        <a:rPr lang="sv-SE" sz="1400" b="0" dirty="0">
                          <a:latin typeface="News Gothic MT" panose="020B0604020202020204" pitchFamily="34" charset="0"/>
                        </a:rPr>
                        <a:t>till </a:t>
                      </a:r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Sjuksköterskor mot Tobaks </a:t>
                      </a:r>
                      <a:r>
                        <a:rPr kumimoji="0" lang="sv-SE" sz="1400" b="0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sv-SE" sz="1400" b="0" dirty="0" err="1">
                          <a:latin typeface="News Gothic MT" panose="020B0604020202020204" pitchFamily="34" charset="0"/>
                        </a:rPr>
                        <a:t>eminarie</a:t>
                      </a:r>
                      <a:br>
                        <a:rPr lang="sv-SE" sz="1400" b="0" dirty="0">
                          <a:latin typeface="News Gothic MT" panose="020B0604020202020204" pitchFamily="34" charset="0"/>
                        </a:rPr>
                      </a:br>
                      <a:r>
                        <a:rPr lang="sv-SE" sz="1400" b="0" i="1" dirty="0">
                          <a:latin typeface="News Gothic MT" panose="020B0604020202020204" pitchFamily="34" charset="0"/>
                        </a:rPr>
                        <a:t>Mona Wahlgren Ordförande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40673"/>
                  </a:ext>
                </a:extLst>
              </a:tr>
              <a:tr h="754335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13.10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Hur man arbetar med olika nätverk i nikotin-avvänjning </a:t>
                      </a:r>
                      <a:b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sv-SE" sz="1400" b="0" i="1" u="none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Helene </a:t>
                      </a:r>
                      <a:r>
                        <a:rPr kumimoji="0" lang="sv-SE" sz="1400" b="0" i="1" u="none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Karatas</a:t>
                      </a:r>
                      <a:r>
                        <a:rPr kumimoji="0" lang="sv-SE" sz="1400" b="0" i="1" u="none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Tobaksavvänjare</a:t>
                      </a:r>
                      <a:br>
                        <a:rPr kumimoji="0" lang="sv-SE" sz="1400" b="0" u="none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</a:br>
                      <a:endParaRPr lang="sv-SE" sz="1400" b="0" u="none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97606"/>
                  </a:ext>
                </a:extLst>
              </a:tr>
              <a:tr h="97435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Nikotinet bygger om hjärnan och</a:t>
                      </a:r>
                      <a:b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Varför ska du sluta med vitt </a:t>
                      </a:r>
                      <a:r>
                        <a:rPr kumimoji="0" lang="sv-SE" sz="1400" b="1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s.k</a:t>
                      </a: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tobaksfritt snus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Louise </a:t>
                      </a:r>
                      <a:r>
                        <a:rPr kumimoji="0" lang="sv-SE" sz="1400" b="0" i="1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Adermark</a:t>
                      </a: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docent</a:t>
                      </a:r>
                    </a:p>
                    <a:p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71835"/>
                  </a:ext>
                </a:extLst>
              </a:tr>
              <a:tr h="534321">
                <a:tc>
                  <a:txBody>
                    <a:bodyPr/>
                    <a:lstStyle/>
                    <a:p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14.10</a:t>
                      </a: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sz="140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Tips!  Hur uppehåller man MI i tobakssamtalet?</a:t>
                      </a:r>
                      <a:b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Yvonne Bergmark </a:t>
                      </a:r>
                      <a:r>
                        <a:rPr kumimoji="0" lang="sv-SE" sz="1400" b="0" i="1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Bröske</a:t>
                      </a: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MI-lärare , konsult</a:t>
                      </a:r>
                      <a:endParaRPr lang="sv-SE" sz="1400" b="0" i="1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652628"/>
                  </a:ext>
                </a:extLst>
              </a:tr>
              <a:tr h="314306">
                <a:tc>
                  <a:txBody>
                    <a:bodyPr/>
                    <a:lstStyle/>
                    <a:p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14.40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Kaffe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09682"/>
                  </a:ext>
                </a:extLst>
              </a:tr>
              <a:tr h="754335">
                <a:tc>
                  <a:txBody>
                    <a:bodyPr/>
                    <a:lstStyle/>
                    <a:p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15.00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ya rapporter och Tobaksfri Ramadan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Agneta </a:t>
                      </a:r>
                      <a:r>
                        <a:rPr kumimoji="0" lang="sv-SE" sz="1400" b="0" i="1" kern="1200" dirty="0" err="1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Alderstig</a:t>
                      </a: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 VISIR</a:t>
                      </a:r>
                    </a:p>
                    <a:p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394351"/>
                  </a:ext>
                </a:extLst>
              </a:tr>
              <a:tr h="534321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15.15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Tobaksförebyggande arbete i skolhälsovården Kontraktsmetoden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1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Bitte Jacobsson skolsköterska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679318"/>
                  </a:ext>
                </a:extLst>
              </a:tr>
              <a:tr h="491339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News Gothic MT" panose="020B0604020202020204" pitchFamily="34" charset="0"/>
                        </a:rPr>
                        <a:t>-16.00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kern="1200" dirty="0">
                          <a:solidFill>
                            <a:schemeClr val="dk1"/>
                          </a:solidFill>
                          <a:effectLst/>
                          <a:latin typeface="News Gothic MT" panose="020B0604020202020204" pitchFamily="34" charset="0"/>
                          <a:ea typeface="+mn-ea"/>
                          <a:cs typeface="+mn-cs"/>
                        </a:rPr>
                        <a:t>Reflektion: Framtida kompetensutveckling</a:t>
                      </a:r>
                      <a:endParaRPr lang="sv-SE" sz="1400" b="0" dirty="0">
                        <a:latin typeface="News Gothic MT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8521"/>
                  </a:ext>
                </a:extLst>
              </a:tr>
              <a:tr h="5219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latin typeface="News Gothic MT" panose="020B0604020202020204" pitchFamily="34" charset="0"/>
                        </a:rPr>
                        <a:t>Anmäl dig här eller på vår hemsida www.sjukskoterskormottobak.com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/>
                        <a:t>Anmäl dig här eller på vår hemsida www.jukskoterskormottobak.com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359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42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3106</TotalTime>
  <Words>167</Words>
  <Application>Microsoft Office PowerPoint</Application>
  <PresentationFormat>Bildspel på skärmen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Calibri</vt:lpstr>
      <vt:lpstr>Comic Sans MS</vt:lpstr>
      <vt:lpstr>Franklin Gothic Book</vt:lpstr>
      <vt:lpstr>futura-pt</vt:lpstr>
      <vt:lpstr>News Gothic MT</vt:lpstr>
      <vt:lpstr>Perpetua</vt:lpstr>
      <vt:lpstr>Wingdings 2</vt:lpstr>
      <vt:lpstr>Egendom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Mona Ringbjer</dc:creator>
  <cp:lastModifiedBy>Mona Ringbjer</cp:lastModifiedBy>
  <cp:revision>93</cp:revision>
  <cp:lastPrinted>2017-09-14T17:47:06Z</cp:lastPrinted>
  <dcterms:created xsi:type="dcterms:W3CDTF">2017-09-03T16:56:46Z</dcterms:created>
  <dcterms:modified xsi:type="dcterms:W3CDTF">2023-02-13T18:43:18Z</dcterms:modified>
</cp:coreProperties>
</file>